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163F_7A5AD38F.xml" ContentType="application/vnd.ms-powerpoint.comments+xml"/>
  <Override PartName="/ppt/comments/modernComment_19D_3B8BEC7B.xml" ContentType="application/vnd.ms-powerpoint.comments+xml"/>
  <Override PartName="/ppt/comments/modernComment_163D_315CD771.xml" ContentType="application/vnd.ms-powerpoint.comments+xml"/>
  <Override PartName="/ppt/comments/modernComment_163C_9B81399A.xml" ContentType="application/vnd.ms-powerpoint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  <p:sldMasterId id="2147483689" r:id="rId3"/>
  </p:sldMasterIdLst>
  <p:notesMasterIdLst>
    <p:notesMasterId r:id="rId69"/>
  </p:notesMasterIdLst>
  <p:sldIdLst>
    <p:sldId id="256" r:id="rId4"/>
    <p:sldId id="409" r:id="rId5"/>
    <p:sldId id="306" r:id="rId6"/>
    <p:sldId id="307" r:id="rId7"/>
    <p:sldId id="5681" r:id="rId8"/>
    <p:sldId id="5682" r:id="rId9"/>
    <p:sldId id="5683" r:id="rId10"/>
    <p:sldId id="5684" r:id="rId11"/>
    <p:sldId id="5685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85" r:id="rId22"/>
    <p:sldId id="386" r:id="rId23"/>
    <p:sldId id="317" r:id="rId24"/>
    <p:sldId id="318" r:id="rId25"/>
    <p:sldId id="319" r:id="rId26"/>
    <p:sldId id="320" r:id="rId27"/>
    <p:sldId id="5689" r:id="rId28"/>
    <p:sldId id="5690" r:id="rId29"/>
    <p:sldId id="5691" r:id="rId30"/>
    <p:sldId id="321" r:id="rId31"/>
    <p:sldId id="5686" r:id="rId32"/>
    <p:sldId id="5696" r:id="rId33"/>
    <p:sldId id="5697" r:id="rId34"/>
    <p:sldId id="323" r:id="rId35"/>
    <p:sldId id="389" r:id="rId36"/>
    <p:sldId id="390" r:id="rId37"/>
    <p:sldId id="5687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5695" r:id="rId46"/>
    <p:sldId id="413" r:id="rId47"/>
    <p:sldId id="5693" r:id="rId48"/>
    <p:sldId id="5692" r:id="rId49"/>
    <p:sldId id="331" r:id="rId50"/>
    <p:sldId id="332" r:id="rId51"/>
    <p:sldId id="333" r:id="rId52"/>
    <p:sldId id="334" r:id="rId53"/>
    <p:sldId id="335" r:id="rId54"/>
    <p:sldId id="336" r:id="rId55"/>
    <p:sldId id="410" r:id="rId56"/>
    <p:sldId id="411" r:id="rId57"/>
    <p:sldId id="412" r:id="rId58"/>
    <p:sldId id="415" r:id="rId59"/>
    <p:sldId id="391" r:id="rId60"/>
    <p:sldId id="395" r:id="rId61"/>
    <p:sldId id="396" r:id="rId62"/>
    <p:sldId id="397" r:id="rId63"/>
    <p:sldId id="377" r:id="rId64"/>
    <p:sldId id="378" r:id="rId65"/>
    <p:sldId id="379" r:id="rId66"/>
    <p:sldId id="380" r:id="rId67"/>
    <p:sldId id="5698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  <p:embeddedFont>
      <p:font typeface="FreightSansLFPro" panose="02000506030000020004" pitchFamily="2" charset="77"/>
      <p:regular r:id="rId75"/>
      <p:bold r:id="rId76"/>
      <p:italic r:id="rId77"/>
      <p:boldItalic r:id="rId78"/>
    </p:embeddedFont>
    <p:embeddedFont>
      <p:font typeface="FreightSansLFPro SmBd" panose="02000506030000020004" pitchFamily="2" charset="77"/>
      <p:regular r:id="rId79"/>
      <p:bold r:id="rId80"/>
      <p:italic r:id="rId81"/>
      <p:boldItalic r:id="rId82"/>
    </p:embeddedFont>
    <p:embeddedFont>
      <p:font typeface="Helvetica Neue" panose="02000503000000020004" pitchFamily="2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564"/>
  </p:normalViewPr>
  <p:slideViewPr>
    <p:cSldViewPr snapToGrid="0">
      <p:cViewPr varScale="1">
        <p:scale>
          <a:sx n="319" d="100"/>
          <a:sy n="319" d="100"/>
        </p:scale>
        <p:origin x="31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5.fntdata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92" Type="http://schemas.microsoft.com/office/2018/10/relationships/authors" Target="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font" Target="fonts/font13.fntdata"/><Relationship Id="rId19" Type="http://schemas.openxmlformats.org/officeDocument/2006/relationships/slide" Target="slides/slide16.xml"/></Relationships>
</file>

<file path=ppt/comments/modernComment_163C_9B8139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CBE483-2317-7E4F-8A4D-B71A12C14258}" authorId="{ED8F8078-9DDF-BB73-28CC-356101C61B0B}" status="resolved" created="2022-09-26T03:51:35.563" complete="100000">
    <pc:sldMkLst xmlns:pc="http://schemas.microsoft.com/office/powerpoint/2013/main/command">
      <pc:docMk/>
      <pc:sldMk cId="999025787" sldId="413"/>
    </pc:sldMkLst>
    <p188:txBody>
      <a:bodyPr/>
      <a:lstStyle/>
      <a:p>
        <a:r>
          <a:rPr lang="en-US"/>
          <a:t>Add semiconductor fab renewable energy avail.</a:t>
        </a:r>
      </a:p>
    </p188:txBody>
  </p188:cm>
</p188:cmLst>
</file>

<file path=ppt/comments/modernComment_163D_315CD7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13DC9-9637-AA46-AFA8-1C5A9FC95287}" authorId="{ED8F8078-9DDF-BB73-28CC-356101C61B0B}" status="resolved" created="2022-09-26T03:51:35.563" complete="100000">
    <pc:sldMkLst xmlns:pc="http://schemas.microsoft.com/office/powerpoint/2013/main/command">
      <pc:docMk/>
      <pc:sldMk cId="999025787" sldId="413"/>
    </pc:sldMkLst>
    <p188:txBody>
      <a:bodyPr/>
      <a:lstStyle/>
      <a:p>
        <a:r>
          <a:rPr lang="en-US"/>
          <a:t>Add semiconductor fab renewable energy avail.</a:t>
        </a:r>
      </a:p>
    </p188:txBody>
  </p188:cm>
</p188:cmLst>
</file>

<file path=ppt/comments/modernComment_163F_7A5AD3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00D97D-0E6E-5846-AEB1-0C35C677623B}" authorId="{ED8F8078-9DDF-BB73-28CC-356101C61B0B}" status="resolved" created="2022-09-26T03:51:35.563" complete="100000">
    <pc:sldMkLst xmlns:pc="http://schemas.microsoft.com/office/powerpoint/2013/main/command">
      <pc:docMk/>
      <pc:sldMk cId="999025787" sldId="413"/>
    </pc:sldMkLst>
    <p188:txBody>
      <a:bodyPr/>
      <a:lstStyle/>
      <a:p>
        <a:r>
          <a:rPr lang="en-US"/>
          <a:t>Add semiconductor fab renewable energy avail.</a:t>
        </a:r>
      </a:p>
    </p188:txBody>
  </p188:cm>
</p188:cmLst>
</file>

<file path=ppt/comments/modernComment_19D_3B8BEC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24266E-13A0-C249-957B-3ACA4A32A123}" authorId="{ED8F8078-9DDF-BB73-28CC-356101C61B0B}" status="resolved" created="2022-09-26T03:51:35.563" complete="100000">
    <pc:sldMkLst xmlns:pc="http://schemas.microsoft.com/office/powerpoint/2013/main/command">
      <pc:docMk/>
      <pc:sldMk cId="999025787" sldId="413"/>
    </pc:sldMkLst>
    <p188:txBody>
      <a:bodyPr/>
      <a:lstStyle/>
      <a:p>
        <a:r>
          <a:rPr lang="en-US"/>
          <a:t>Add semiconductor fab renewable energy avail.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52e39a858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9" name="Google Shape;1169;g152e39a8589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52e39a8589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1" name="Google Shape;1181;g152e39a8589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52e39a8589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5" name="Google Shape;1195;g152e39a8589_2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add the energy, chemicals, and materials used by the fab.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factor in yield of manufacturing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52e39a8589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2" name="Google Shape;1202;g152e39a8589_2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52e39a8589_2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9" name="Google Shape;2469;g152e39a8589_2_8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52e39a8589_2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0" name="Google Shape;2480;g152e39a8589_2_8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e39a8589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52e39a8589_2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52e39a858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4" name="Google Shape;1224;g152e39a8589_2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52e39a858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3" name="Google Shape;1233;g152e39a8589_2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52e39a858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5" name="Google Shape;1245;g152e39a8589_2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52e39a8589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9" name="Google Shape;1259;g152e39a8589_2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a similar approach for modeling emissions for memory and storage units which can be found in the paper.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52e39a8589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2" name="Google Shape;1292;g152e39a8589_2_2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5332db1e8c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g15332db1e8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332db1e8c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15332db1e8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2e39a8589_2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g152e39a8589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52e39a8589_2_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g152e39a8589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52e39a8589_2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152e39a858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52e39a8589_2_4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152e39a8589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5332db1e8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15332db1e8c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84" name="Google Shape;1084;g15332db1e8c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52e39a8589_2_4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g152e39a8589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52e39a8589_2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g152e39a8589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2e39a8589_2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152e39a8589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52e39a8589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8" name="Google Shape;1468;g152e39a8589_2_4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52e39a8589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Google Shape;1488;g152e39a8589_2_4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52e39a8589_2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g152e39a8589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535daa038c_13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1535daa038c_1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152e39a8589_2_5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g152e39a858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7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52e39a8589_2_5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152e39a8589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26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52e39a8589_2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g152e39a858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56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5332db1e8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g15332db1e8c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91" name="Google Shape;1091;g15332db1e8c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52e39a8589_2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g152e39a8589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405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152e39a8589_2_8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g152e39a8589_2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152e39a8589_2_8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g152e39a8589_2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52e39a8589_2_9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g152e39a8589_2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52e39a8589_2_9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g152e39a8589_2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1530ea6de1a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g1530ea6de1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530ea6de1a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g1530ea6de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1530ea6de1a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g1530ea6de1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530ea6de1a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g1530ea6de1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987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5332db1e8c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8" name="Google Shape;1098;g15332db1e8c_0_7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5332db1e8c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5" name="Google Shape;1105;g15332db1e8c_0_7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332db1e8c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5" name="Google Shape;1125;g15332db1e8c_0_7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52e39a858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g152e39a8589_2_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52e39a8589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g152e39a8589_2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059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470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  <p:sldLayoutId id="214748369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microsoft.com/office/2018/10/relationships/comments" Target="../comments/modernComment_163F_7A5AD38F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microsoft.com/office/2018/10/relationships/comments" Target="../comments/modernComment_19D_3B8BEC7B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microsoft.com/office/2018/10/relationships/comments" Target="../comments/modernComment_163D_315CD77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microsoft.com/office/2018/10/relationships/comments" Target="../comments/modernComment_163C_9B81399A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6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 dirty="0"/>
          </a:p>
        </p:txBody>
      </p:sp>
      <p:sp>
        <p:nvSpPr>
          <p:cNvPr id="1102" name="Google Shape;1102;p96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 dirty="0">
                <a:solidFill>
                  <a:srgbClr val="151619"/>
                </a:solidFill>
              </a:rPr>
              <a:t>A</a:t>
            </a:r>
            <a:r>
              <a:rPr lang="en" sz="1900" b="1" dirty="0">
                <a:solidFill>
                  <a:srgbClr val="151619"/>
                </a:solidFill>
              </a:rPr>
              <a:t>rchitectural </a:t>
            </a:r>
            <a:r>
              <a:rPr lang="en" sz="1900" b="1" u="sng" dirty="0">
                <a:solidFill>
                  <a:srgbClr val="151619"/>
                </a:solidFill>
              </a:rPr>
              <a:t>C</a:t>
            </a:r>
            <a:r>
              <a:rPr lang="en" sz="1900" b="1" dirty="0">
                <a:solidFill>
                  <a:srgbClr val="151619"/>
                </a:solidFill>
              </a:rPr>
              <a:t>arbon Modeling </a:t>
            </a:r>
            <a:r>
              <a:rPr lang="en" sz="1900" b="1" u="sng" dirty="0">
                <a:solidFill>
                  <a:srgbClr val="151619"/>
                </a:solidFill>
              </a:rPr>
              <a:t>T</a:t>
            </a:r>
            <a:r>
              <a:rPr lang="en" sz="1900" b="1" dirty="0">
                <a:solidFill>
                  <a:srgbClr val="151619"/>
                </a:solidFill>
              </a:rPr>
              <a:t>ools (ACT) </a:t>
            </a:r>
            <a:endParaRPr sz="1900" b="1" dirty="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7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7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10" name="Google Shape;1110;p97"/>
          <p:cNvCxnSpPr>
            <a:endCxn id="110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11" name="Google Shape;1111;p97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7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97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7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7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7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17" name="Google Shape;1117;p97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18" name="Google Shape;1118;p97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97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20" name="Google Shape;1120;p97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21" name="Google Shape;1121;p97"/>
          <p:cNvCxnSpPr>
            <a:stCxn id="1107" idx="2"/>
            <a:endCxn id="110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22" name="Google Shape;1122;p97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8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8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30" name="Google Shape;1130;p98"/>
          <p:cNvCxnSpPr>
            <a:endCxn id="112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31" name="Google Shape;1131;p98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98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98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98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98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37" name="Google Shape;1137;p98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38" name="Google Shape;1138;p98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8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40" name="Google Shape;1140;p98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41" name="Google Shape;1141;p98"/>
          <p:cNvCxnSpPr>
            <a:stCxn id="1127" idx="2"/>
            <a:endCxn id="112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42" name="Google Shape;1142;p98"/>
          <p:cNvSpPr/>
          <p:nvPr/>
        </p:nvSpPr>
        <p:spPr>
          <a:xfrm>
            <a:off x="7059011" y="2788835"/>
            <a:ext cx="1932600" cy="66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Operational</a:t>
            </a:r>
            <a:r>
              <a:rPr lang="en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04D85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Embodied</a:t>
            </a:r>
            <a:r>
              <a:rPr lang="en" sz="16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</p:txBody>
      </p:sp>
      <p:cxnSp>
        <p:nvCxnSpPr>
          <p:cNvPr id="1143" name="Google Shape;1143;p98"/>
          <p:cNvCxnSpPr>
            <a:stCxn id="1129" idx="3"/>
            <a:endCxn id="1142" idx="1"/>
          </p:cNvCxnSpPr>
          <p:nvPr/>
        </p:nvCxnSpPr>
        <p:spPr>
          <a:xfrm>
            <a:off x="5880741" y="3123523"/>
            <a:ext cx="1178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44" name="Google Shape;1144;p98"/>
          <p:cNvCxnSpPr/>
          <p:nvPr/>
        </p:nvCxnSpPr>
        <p:spPr>
          <a:xfrm>
            <a:off x="7932138" y="3458249"/>
            <a:ext cx="0" cy="112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1145" name="Google Shape;1145;p98"/>
          <p:cNvCxnSpPr/>
          <p:nvPr/>
        </p:nvCxnSpPr>
        <p:spPr>
          <a:xfrm rot="10800000">
            <a:off x="2232768" y="4587387"/>
            <a:ext cx="1845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cxnSp>
        <p:nvCxnSpPr>
          <p:cNvPr id="1146" name="Google Shape;1146;p98"/>
          <p:cNvCxnSpPr/>
          <p:nvPr/>
        </p:nvCxnSpPr>
        <p:spPr>
          <a:xfrm rot="10800000">
            <a:off x="5837238" y="4588142"/>
            <a:ext cx="2094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sp>
        <p:nvSpPr>
          <p:cNvPr id="1147" name="Google Shape;1147;p98"/>
          <p:cNvSpPr/>
          <p:nvPr/>
        </p:nvSpPr>
        <p:spPr>
          <a:xfrm>
            <a:off x="4078668" y="4281534"/>
            <a:ext cx="1760700" cy="6117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6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-aware 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300"/>
          </a:p>
        </p:txBody>
      </p:sp>
      <p:sp>
        <p:nvSpPr>
          <p:cNvPr id="1148" name="Google Shape;1148;p98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99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55" name="Google Shape;1155;p99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56" name="Google Shape;1156;p99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0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63" name="Google Shape;1163;p100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64" name="Google Shape;1164;p100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65" name="Google Shape;1165;p100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66" name="Google Shape;1166;p100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73" name="Google Shape;1173;p101"/>
          <p:cNvSpPr txBox="1"/>
          <p:nvPr/>
        </p:nvSpPr>
        <p:spPr>
          <a:xfrm>
            <a:off x="374972" y="1349400"/>
            <a:ext cx="3926964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73" r="-24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4" name="Google Shape;1174;p101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5" name="Google Shape;1175;p101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76" name="Google Shape;1176;p101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77" name="Google Shape;1177;p101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78" name="Google Shape;1178;p101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2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85" name="Google Shape;1185;p102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6" name="Google Shape;1186;p102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7" name="Google Shape;1187;p102"/>
          <p:cNvSpPr txBox="1"/>
          <p:nvPr/>
        </p:nvSpPr>
        <p:spPr>
          <a:xfrm>
            <a:off x="374972" y="3803345"/>
            <a:ext cx="6181945" cy="9639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462" t="-94085" b="-161571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8" name="Google Shape;1188;p102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89" name="Google Shape;1189;p102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90" name="Google Shape;1190;p102"/>
          <p:cNvSpPr txBox="1"/>
          <p:nvPr/>
        </p:nvSpPr>
        <p:spPr>
          <a:xfrm>
            <a:off x="5578398" y="4078497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Overhead of </a:t>
            </a: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hardware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sz="18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02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92" name="Google Shape;1192;p102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426446-C419-2C1A-34DF-0A42A1169894}"/>
                  </a:ext>
                </a:extLst>
              </p:cNvPr>
              <p:cNvSpPr txBox="1"/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𝑠𝑜𝑐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𝑓𝑎𝑏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𝑔𝑎𝑠𝑠𝑒𝑠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𝑚𝑎𝑡𝑒𝑟𝑖𝑎𝑙𝑠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𝑌𝑖𝑒𝑙𝑑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426446-C419-2C1A-34DF-0A42A116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0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07" name="Google Shape;1207;p104"/>
          <p:cNvSpPr txBox="1"/>
          <p:nvPr/>
        </p:nvSpPr>
        <p:spPr>
          <a:xfrm>
            <a:off x="3923865" y="4195650"/>
            <a:ext cx="2293061" cy="304699"/>
          </a:xfrm>
          <a:prstGeom prst="rect">
            <a:avLst/>
          </a:prstGeom>
          <a:solidFill>
            <a:srgbClr val="FCDAD8"/>
          </a:solidFill>
          <a:ln w="12700" cap="flat" cmpd="sng">
            <a:solidFill>
              <a:srgbClr val="92100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 design</a:t>
            </a:r>
            <a:endParaRPr sz="500" dirty="0"/>
          </a:p>
        </p:txBody>
      </p:sp>
      <p:cxnSp>
        <p:nvCxnSpPr>
          <p:cNvPr id="1208" name="Google Shape;1208;p104"/>
          <p:cNvCxnSpPr>
            <a:stCxn id="1207" idx="0"/>
          </p:cNvCxnSpPr>
          <p:nvPr/>
        </p:nvCxnSpPr>
        <p:spPr>
          <a:xfrm rot="10800000">
            <a:off x="2280995" y="3508350"/>
            <a:ext cx="2789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09" name="Google Shape;1209;p104"/>
          <p:cNvSpPr txBox="1"/>
          <p:nvPr/>
        </p:nvSpPr>
        <p:spPr>
          <a:xfrm>
            <a:off x="652292" y="1579517"/>
            <a:ext cx="1734508" cy="609397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2774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 (grid)</a:t>
            </a:r>
            <a:endParaRPr sz="500"/>
          </a:p>
        </p:txBody>
      </p:sp>
      <p:cxnSp>
        <p:nvCxnSpPr>
          <p:cNvPr id="1210" name="Google Shape;1210;p104"/>
          <p:cNvCxnSpPr>
            <a:stCxn id="1209" idx="2"/>
          </p:cNvCxnSpPr>
          <p:nvPr/>
        </p:nvCxnSpPr>
        <p:spPr>
          <a:xfrm>
            <a:off x="1519546" y="2188914"/>
            <a:ext cx="1298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1" name="Google Shape;1211;p104"/>
          <p:cNvCxnSpPr>
            <a:stCxn id="1212" idx="2"/>
          </p:cNvCxnSpPr>
          <p:nvPr/>
        </p:nvCxnSpPr>
        <p:spPr>
          <a:xfrm flipH="1">
            <a:off x="4249035" y="2247815"/>
            <a:ext cx="1505700" cy="714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12" name="Google Shape;1212;p104"/>
          <p:cNvSpPr txBox="1"/>
          <p:nvPr/>
        </p:nvSpPr>
        <p:spPr>
          <a:xfrm>
            <a:off x="3562714" y="1638417"/>
            <a:ext cx="4384043" cy="609397"/>
          </a:xfrm>
          <a:prstGeom prst="rect">
            <a:avLst/>
          </a:prstGeom>
          <a:solidFill>
            <a:srgbClr val="DDE8FF"/>
          </a:solidFill>
          <a:ln w="12700" cap="flat" cmpd="sng">
            <a:solidFill>
              <a:srgbClr val="0039A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Device and fab characterization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(industry fabs, device data)</a:t>
            </a:r>
            <a:endParaRPr sz="1800" u="none" strike="noStrike" cap="none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3" name="Google Shape;1213;p104"/>
          <p:cNvCxnSpPr>
            <a:stCxn id="1212" idx="2"/>
          </p:cNvCxnSpPr>
          <p:nvPr/>
        </p:nvCxnSpPr>
        <p:spPr>
          <a:xfrm>
            <a:off x="5754735" y="2247815"/>
            <a:ext cx="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4" name="Google Shape;1214;p104"/>
          <p:cNvCxnSpPr>
            <a:stCxn id="1212" idx="2"/>
          </p:cNvCxnSpPr>
          <p:nvPr/>
        </p:nvCxnSpPr>
        <p:spPr>
          <a:xfrm>
            <a:off x="5754735" y="2247815"/>
            <a:ext cx="158010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CE73D0-7206-6EEE-0AD6-2471F68F4919}"/>
                  </a:ext>
                </a:extLst>
              </p:cNvPr>
              <p:cNvSpPr txBox="1"/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𝑠𝑜𝑐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𝑓𝑎𝑏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𝑔𝑎𝑠𝑠𝑒𝑠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𝑚𝑎𝑡𝑒𝑟𝑖𝑎𝑙𝑠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𝑌𝑖𝑒𝑙𝑑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CE73D0-7206-6EEE-0AD6-2471F68F4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7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 dirty="0"/>
          </a:p>
        </p:txBody>
      </p:sp>
      <p:sp>
        <p:nvSpPr>
          <p:cNvPr id="2473" name="Google Shape;2473;p173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500" dirty="0"/>
          </a:p>
        </p:txBody>
      </p:sp>
      <p:pic>
        <p:nvPicPr>
          <p:cNvPr id="2474" name="Google Shape;2474;p173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73"/>
          <p:cNvSpPr txBox="1"/>
          <p:nvPr/>
        </p:nvSpPr>
        <p:spPr>
          <a:xfrm>
            <a:off x="2976993" y="1797341"/>
            <a:ext cx="198362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400" dirty="0"/>
          </a:p>
        </p:txBody>
      </p:sp>
      <p:cxnSp>
        <p:nvCxnSpPr>
          <p:cNvPr id="2476" name="Google Shape;2476;p173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77" name="Google Shape;2477;p173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279119"/>
              </p:ext>
            </p:extLst>
          </p:nvPr>
        </p:nvGraphicFramePr>
        <p:xfrm>
          <a:off x="1284194" y="1229963"/>
          <a:ext cx="6836910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2184036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17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2484" name="Google Shape;2484;p174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2485" name="Google Shape;2485;p174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74"/>
          <p:cNvPicPr preferRelativeResize="0"/>
          <p:nvPr/>
        </p:nvPicPr>
        <p:blipFill rotWithShape="1">
          <a:blip r:embed="rId5">
            <a:alphaModFix/>
          </a:blip>
          <a:srcRect t="5662" b="6542"/>
          <a:stretch/>
        </p:blipFill>
        <p:spPr>
          <a:xfrm>
            <a:off x="1771435" y="3169727"/>
            <a:ext cx="5601130" cy="1844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8" name="Google Shape;2488;p174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89" name="Google Shape;2489;p174"/>
          <p:cNvSpPr txBox="1"/>
          <p:nvPr/>
        </p:nvSpPr>
        <p:spPr>
          <a:xfrm>
            <a:off x="4289061" y="3251600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95% abatement</a:t>
            </a:r>
            <a:endParaRPr sz="1700" b="1" u="none" strike="noStrike" cap="none" dirty="0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74"/>
          <p:cNvSpPr txBox="1"/>
          <p:nvPr/>
        </p:nvSpPr>
        <p:spPr>
          <a:xfrm>
            <a:off x="5303484" y="4224585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99% abatement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74"/>
          <p:cNvSpPr txBox="1"/>
          <p:nvPr/>
        </p:nvSpPr>
        <p:spPr>
          <a:xfrm>
            <a:off x="7029414" y="3609872"/>
            <a:ext cx="1261146" cy="279307"/>
          </a:xfrm>
          <a:prstGeom prst="rect">
            <a:avLst/>
          </a:prstGeom>
          <a:solidFill>
            <a:schemeClr val="lt1">
              <a:alpha val="1882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TSMC (97%)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174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  <p:sp>
        <p:nvSpPr>
          <p:cNvPr id="2" name="Google Shape;2475;p173">
            <a:extLst>
              <a:ext uri="{FF2B5EF4-FFF2-40B4-BE49-F238E27FC236}">
                <a16:creationId xmlns:a16="http://schemas.microsoft.com/office/drawing/2014/main" id="{FED0006F-C7AE-4386-A933-25426AFE7B4C}"/>
              </a:ext>
            </a:extLst>
          </p:cNvPr>
          <p:cNvSpPr txBox="1"/>
          <p:nvPr/>
        </p:nvSpPr>
        <p:spPr>
          <a:xfrm>
            <a:off x="2976993" y="1797341"/>
            <a:ext cx="198362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5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1" name="Google Shape;1221;p105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6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8" name="Google Shape;1228;p106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29" name="Google Shape;1229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1" cy="25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6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[TSMC] TSMC Sustainability Reports 2018-2020</a:t>
            </a:r>
            <a:endParaRPr sz="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07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 dirty="0"/>
          </a:p>
        </p:txBody>
      </p:sp>
      <p:sp>
        <p:nvSpPr>
          <p:cNvPr id="1237" name="Google Shape;1237;p107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38" name="Google Shape;1238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1" cy="25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7"/>
          <p:cNvSpPr txBox="1"/>
          <p:nvPr/>
        </p:nvSpPr>
        <p:spPr>
          <a:xfrm>
            <a:off x="2759290" y="2414448"/>
            <a:ext cx="1736854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coal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07"/>
          <p:cNvSpPr txBox="1"/>
          <p:nvPr/>
        </p:nvSpPr>
        <p:spPr>
          <a:xfrm>
            <a:off x="3318159" y="3518665"/>
            <a:ext cx="3809403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solar (100%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1" name="Google Shape;1241;p107"/>
          <p:cNvCxnSpPr/>
          <p:nvPr/>
        </p:nvCxnSpPr>
        <p:spPr>
          <a:xfrm rot="10800000" flipH="1">
            <a:off x="4550205" y="2662305"/>
            <a:ext cx="1127545" cy="3825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42" name="Google Shape;1242;p107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</a:rPr>
              <a:t>Data sources: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[TSMC] TSMC Sustainability Reports 2018-2020</a:t>
            </a:r>
            <a:endParaRPr sz="1100" b="1" i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08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 dirty="0"/>
          </a:p>
        </p:txBody>
      </p:sp>
      <p:sp>
        <p:nvSpPr>
          <p:cNvPr id="1249" name="Google Shape;1249;p108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500" dirty="0"/>
          </a:p>
        </p:txBody>
      </p:sp>
      <p:pic>
        <p:nvPicPr>
          <p:cNvPr id="1250" name="Google Shape;1250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3" cy="254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8"/>
          <p:cNvSpPr txBox="1"/>
          <p:nvPr/>
        </p:nvSpPr>
        <p:spPr>
          <a:xfrm>
            <a:off x="7300810" y="2382998"/>
            <a:ext cx="1633640" cy="558615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TSMC 2025 goal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u="none" strike="noStrike" cap="none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(25% renewable)</a:t>
            </a:r>
            <a:endParaRPr sz="500" dirty="0"/>
          </a:p>
        </p:txBody>
      </p:sp>
      <p:cxnSp>
        <p:nvCxnSpPr>
          <p:cNvPr id="1252" name="Google Shape;1252;p108"/>
          <p:cNvCxnSpPr/>
          <p:nvPr/>
        </p:nvCxnSpPr>
        <p:spPr>
          <a:xfrm rot="10800000" flipH="1">
            <a:off x="4550205" y="2662305"/>
            <a:ext cx="1127545" cy="3825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53" name="Google Shape;1253;p108"/>
          <p:cNvCxnSpPr/>
          <p:nvPr/>
        </p:nvCxnSpPr>
        <p:spPr>
          <a:xfrm rot="10800000" flipH="1">
            <a:off x="6954315" y="2569212"/>
            <a:ext cx="346495" cy="1176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54" name="Google Shape;1254;p108"/>
          <p:cNvSpPr txBox="1"/>
          <p:nvPr/>
        </p:nvSpPr>
        <p:spPr>
          <a:xfrm>
            <a:off x="2759290" y="2414448"/>
            <a:ext cx="1736854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coal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(0% renewable)</a:t>
            </a:r>
            <a:endParaRPr sz="1700" b="1" u="none" strike="noStrike" cap="none" dirty="0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08"/>
          <p:cNvSpPr txBox="1"/>
          <p:nvPr/>
        </p:nvSpPr>
        <p:spPr>
          <a:xfrm>
            <a:off x="3318159" y="3518665"/>
            <a:ext cx="3809403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solar (100%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08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 dirty="0">
                <a:solidFill>
                  <a:srgbClr val="151619"/>
                </a:solidFill>
              </a:rPr>
              <a:t>Data sources:</a:t>
            </a:r>
            <a:endParaRPr sz="300" dirty="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 dirty="0">
                <a:solidFill>
                  <a:srgbClr val="151619"/>
                </a:solidFill>
              </a:rPr>
              <a:t>[IMEC] DTCO including Sustainability: Power-Performance-Area-Cost-Environmental score (PPACE) Analysis for Logic Technologies. Bardon et. al (IEDM 2020)</a:t>
            </a:r>
            <a:endParaRPr sz="300" dirty="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 dirty="0">
                <a:solidFill>
                  <a:srgbClr val="151619"/>
                </a:solidFill>
              </a:rPr>
              <a:t>[TSMC] TSMC Sustainability Reports 2018-2020</a:t>
            </a:r>
            <a:endParaRPr sz="1100" b="1" i="1" dirty="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993817-6D7C-E2B9-B3E3-FEA9C459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1632966"/>
            <a:ext cx="6356096" cy="3178048"/>
          </a:xfrm>
          <a:prstGeom prst="rect">
            <a:avLst/>
          </a:prstGeom>
        </p:spPr>
      </p:pic>
      <p:sp>
        <p:nvSpPr>
          <p:cNvPr id="7" name="Google Shape;1263;p109">
            <a:extLst>
              <a:ext uri="{FF2B5EF4-FFF2-40B4-BE49-F238E27FC236}">
                <a16:creationId xmlns:a16="http://schemas.microsoft.com/office/drawing/2014/main" id="{AB2E1DC0-3685-FA1B-8223-C63FFB73ADC2}"/>
              </a:ext>
            </a:extLst>
          </p:cNvPr>
          <p:cNvSpPr txBox="1"/>
          <p:nvPr/>
        </p:nvSpPr>
        <p:spPr>
          <a:xfrm>
            <a:off x="2356697" y="1065728"/>
            <a:ext cx="4137997" cy="388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4285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900" dirty="0"/>
          </a:p>
        </p:txBody>
      </p:sp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3950208" y="1908414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DRAM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921009"/>
                </a:solidFill>
              </a:rPr>
              <a:t>f</a:t>
            </a:r>
            <a:r>
              <a:rPr lang="en" sz="1600" b="1" dirty="0">
                <a:solidFill>
                  <a:srgbClr val="921009"/>
                </a:solidFill>
              </a:rPr>
              <a:t>rom SK Hynix’s sustainability reports </a:t>
            </a:r>
            <a:endParaRPr sz="200" dirty="0"/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DRAM memory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18212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895BD0-5DED-7398-333A-69A2AA6F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4" y="1485900"/>
            <a:ext cx="7315200" cy="3657600"/>
          </a:xfrm>
          <a:prstGeom prst="rect">
            <a:avLst/>
          </a:prstGeom>
        </p:spPr>
      </p:pic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3950208" y="1908414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6">
                    <a:lumMod val="50000"/>
                  </a:schemeClr>
                </a:solidFill>
              </a:rPr>
              <a:t>NAND</a:t>
            </a:r>
            <a:endParaRPr lang="en" sz="2300" b="1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f</a:t>
            </a:r>
            <a:r>
              <a:rPr lang="en" sz="1600" b="1" dirty="0">
                <a:solidFill>
                  <a:schemeClr val="accent6">
                    <a:lumMod val="50000"/>
                  </a:schemeClr>
                </a:solidFill>
              </a:rPr>
              <a:t>rom SK Hynix’s sustainability reports </a:t>
            </a:r>
            <a:endParaRPr sz="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NAND Flash storage</a:t>
            </a:r>
            <a:endParaRPr lang="en-US" sz="500" dirty="0"/>
          </a:p>
        </p:txBody>
      </p:sp>
      <p:sp>
        <p:nvSpPr>
          <p:cNvPr id="2" name="Google Shape;1265;p109">
            <a:extLst>
              <a:ext uri="{FF2B5EF4-FFF2-40B4-BE49-F238E27FC236}">
                <a16:creationId xmlns:a16="http://schemas.microsoft.com/office/drawing/2014/main" id="{CCEE8BDF-6020-6603-F035-EA6A377870AA}"/>
              </a:ext>
            </a:extLst>
          </p:cNvPr>
          <p:cNvSpPr txBox="1"/>
          <p:nvPr/>
        </p:nvSpPr>
        <p:spPr>
          <a:xfrm>
            <a:off x="2746980" y="1050635"/>
            <a:ext cx="4113052" cy="402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2532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6697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75257-A35B-4883-4E81-01365818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1782430"/>
            <a:ext cx="3161339" cy="3161339"/>
          </a:xfrm>
          <a:prstGeom prst="rect">
            <a:avLst/>
          </a:prstGeom>
        </p:spPr>
      </p:pic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5165344" y="1782430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HDD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921009"/>
                </a:solidFill>
              </a:rPr>
              <a:t>f</a:t>
            </a:r>
            <a:r>
              <a:rPr lang="en" sz="1600" b="1" dirty="0">
                <a:solidFill>
                  <a:srgbClr val="921009"/>
                </a:solidFill>
              </a:rPr>
              <a:t>rom Seagate’s product environmental reports</a:t>
            </a:r>
            <a:endParaRPr sz="200" dirty="0"/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HDD storage</a:t>
            </a:r>
            <a:endParaRPr lang="en-US" sz="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42ED2-53A1-DEA9-29F5-FBA779008CDE}"/>
                  </a:ext>
                </a:extLst>
              </p:cNvPr>
              <p:cNvSpPr txBox="1"/>
              <p:nvPr/>
            </p:nvSpPr>
            <p:spPr>
              <a:xfrm>
                <a:off x="2355088" y="1110530"/>
                <a:ext cx="4250073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𝐷𝑅𝐴𝑀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𝐷𝑅𝐴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𝑐𝑎𝑝𝑎𝑐𝑖𝑡𝑦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𝑪𝑷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𝑫𝑹𝑨𝑴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42ED2-53A1-DEA9-29F5-FBA77900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88" y="1110530"/>
                <a:ext cx="4250073" cy="331950"/>
              </a:xfrm>
              <a:prstGeom prst="rect">
                <a:avLst/>
              </a:prstGeom>
              <a:blipFill>
                <a:blip r:embed="rId3"/>
                <a:stretch>
                  <a:fillRect l="-89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8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09"/>
          <p:cNvSpPr txBox="1"/>
          <p:nvPr/>
        </p:nvSpPr>
        <p:spPr>
          <a:xfrm>
            <a:off x="367518" y="235647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Additional details found in the paper…</a:t>
            </a:r>
            <a:endParaRPr sz="500" dirty="0"/>
          </a:p>
        </p:txBody>
      </p:sp>
      <p:sp>
        <p:nvSpPr>
          <p:cNvPr id="1269" name="Google Shape;1269;p109"/>
          <p:cNvSpPr txBox="1"/>
          <p:nvPr/>
        </p:nvSpPr>
        <p:spPr>
          <a:xfrm>
            <a:off x="3351717" y="916509"/>
            <a:ext cx="2071200" cy="2463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parameters</a:t>
            </a:r>
            <a:endParaRPr sz="400" dirty="0"/>
          </a:p>
        </p:txBody>
      </p:sp>
      <p:pic>
        <p:nvPicPr>
          <p:cNvPr id="1272" name="Google Shape;1272;p109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3282" y="1435589"/>
            <a:ext cx="3825617" cy="312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539011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6C025-847F-49EF-9A99-B661E12D1D03}"/>
              </a:ext>
            </a:extLst>
          </p:cNvPr>
          <p:cNvSpPr/>
          <p:nvPr/>
        </p:nvSpPr>
        <p:spPr>
          <a:xfrm>
            <a:off x="181583" y="3636659"/>
            <a:ext cx="8696528" cy="1324207"/>
          </a:xfrm>
          <a:prstGeom prst="rect">
            <a:avLst/>
          </a:prstGeom>
          <a:solidFill>
            <a:schemeClr val="bg1">
              <a:alpha val="55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2517;p177">
            <a:extLst>
              <a:ext uri="{FF2B5EF4-FFF2-40B4-BE49-F238E27FC236}">
                <a16:creationId xmlns:a16="http://schemas.microsoft.com/office/drawing/2014/main" id="{DC1759DD-BE95-70C9-5F89-ECFD7D313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138772"/>
              </p:ext>
            </p:extLst>
          </p:nvPr>
        </p:nvGraphicFramePr>
        <p:xfrm>
          <a:off x="733462" y="1400677"/>
          <a:ext cx="7677075" cy="3139480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8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i="0" dirty="0"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500" dirty="0">
                        <a:latin typeface="+mj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Limitation</a:t>
                      </a: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EIO (Economic Input/Output)</a:t>
                      </a:r>
                      <a:endParaRPr sz="1500" b="0" i="0" dirty="0"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j-lt"/>
                        </a:rPr>
                        <a:t>A cost-based methodology to translate component price into embodied carbon footprint</a:t>
                      </a:r>
                      <a:endParaRPr sz="1400" dirty="0">
                        <a:latin typeface="+mj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Carbon is tied directly to economic cost which is susceptible to various market effects. </a:t>
                      </a: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486609146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Life Cycle Analysis-based tools</a:t>
                      </a:r>
                      <a:endParaRPr sz="1500" b="0" i="0" dirty="0"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j-lt"/>
                        </a:rPr>
                        <a:t>A database-based methodology to quantify systems’ embodied emissions</a:t>
                      </a:r>
                      <a:endParaRPr sz="1400" dirty="0">
                        <a:latin typeface="+mj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Current databases are out-of-date (45nm or older technology). LCA expert take high $$ and time to conduct new system analysis.</a:t>
                      </a: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3194445643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Exergy-based analysis</a:t>
                      </a:r>
                      <a:endParaRPr sz="1500" b="0" i="0" dirty="0"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j-lt"/>
                        </a:rPr>
                        <a:t>A methodology based on evaluating the thermodynamic energy in devices </a:t>
                      </a:r>
                      <a:endParaRPr sz="1400" dirty="0">
                        <a:latin typeface="+mj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latin typeface="+mj-lt"/>
                          <a:ea typeface="Arial"/>
                          <a:cs typeface="Arial"/>
                          <a:sym typeface="Arial"/>
                        </a:rPr>
                        <a:t>Does not translate directly to carbon emissions. Original exergy analyses are out-of-date. </a:t>
                      </a: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40677904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6CA2741-DDE8-A691-59CD-EE337B7C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FreightSansLFPro" panose="02000506030000020004" pitchFamily="2" charset="77"/>
              </a:rPr>
              <a:t>Current carbon accounting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05672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8;p110">
            <a:extLst>
              <a:ext uri="{FF2B5EF4-FFF2-40B4-BE49-F238E27FC236}">
                <a16:creationId xmlns:a16="http://schemas.microsoft.com/office/drawing/2014/main" id="{86B6C2DC-6962-C490-E1F6-D3915A1DC6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1;p110">
            <a:extLst>
              <a:ext uri="{FF2B5EF4-FFF2-40B4-BE49-F238E27FC236}">
                <a16:creationId xmlns:a16="http://schemas.microsoft.com/office/drawing/2014/main" id="{C9DB3DFB-EABE-3E61-C2A8-BC287B10A838}"/>
              </a:ext>
            </a:extLst>
          </p:cNvPr>
          <p:cNvSpPr/>
          <p:nvPr/>
        </p:nvSpPr>
        <p:spPr>
          <a:xfrm>
            <a:off x="2179466" y="2086651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1282;p110">
            <a:extLst>
              <a:ext uri="{FF2B5EF4-FFF2-40B4-BE49-F238E27FC236}">
                <a16:creationId xmlns:a16="http://schemas.microsoft.com/office/drawing/2014/main" id="{013EA70A-1A6E-543B-17EE-65D157EC54DF}"/>
              </a:ext>
            </a:extLst>
          </p:cNvPr>
          <p:cNvSpPr/>
          <p:nvPr/>
        </p:nvSpPr>
        <p:spPr>
          <a:xfrm>
            <a:off x="5269231" y="2029490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1283;p110">
            <a:extLst>
              <a:ext uri="{FF2B5EF4-FFF2-40B4-BE49-F238E27FC236}">
                <a16:creationId xmlns:a16="http://schemas.microsoft.com/office/drawing/2014/main" id="{E8A11D4F-5137-6013-CD13-DE9F565E5884}"/>
              </a:ext>
            </a:extLst>
          </p:cNvPr>
          <p:cNvSpPr txBox="1"/>
          <p:nvPr/>
        </p:nvSpPr>
        <p:spPr>
          <a:xfrm>
            <a:off x="382592" y="511112"/>
            <a:ext cx="8132758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51619"/>
                </a:solidFill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400" dirty="0"/>
          </a:p>
        </p:txBody>
      </p:sp>
      <p:sp>
        <p:nvSpPr>
          <p:cNvPr id="9" name="Google Shape;1284;p110">
            <a:extLst>
              <a:ext uri="{FF2B5EF4-FFF2-40B4-BE49-F238E27FC236}">
                <a16:creationId xmlns:a16="http://schemas.microsoft.com/office/drawing/2014/main" id="{1D0D14ED-6450-C203-3E6B-EEBB87611258}"/>
              </a:ext>
            </a:extLst>
          </p:cNvPr>
          <p:cNvSpPr/>
          <p:nvPr/>
        </p:nvSpPr>
        <p:spPr>
          <a:xfrm>
            <a:off x="2253615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285;p110">
            <a:extLst>
              <a:ext uri="{FF2B5EF4-FFF2-40B4-BE49-F238E27FC236}">
                <a16:creationId xmlns:a16="http://schemas.microsoft.com/office/drawing/2014/main" id="{BFA7F05A-0132-B17F-9506-D8C53F3A7F15}"/>
              </a:ext>
            </a:extLst>
          </p:cNvPr>
          <p:cNvSpPr/>
          <p:nvPr/>
        </p:nvSpPr>
        <p:spPr>
          <a:xfrm>
            <a:off x="5172076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286;p110">
            <a:extLst>
              <a:ext uri="{FF2B5EF4-FFF2-40B4-BE49-F238E27FC236}">
                <a16:creationId xmlns:a16="http://schemas.microsoft.com/office/drawing/2014/main" id="{4236C367-3DE7-F520-322D-99FBE37B4F98}"/>
              </a:ext>
            </a:extLst>
          </p:cNvPr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" name="Google Shape;1287;p110">
            <a:extLst>
              <a:ext uri="{FF2B5EF4-FFF2-40B4-BE49-F238E27FC236}">
                <a16:creationId xmlns:a16="http://schemas.microsoft.com/office/drawing/2014/main" id="{D99F2AB2-6D78-B323-7AE8-0C38DE963158}"/>
              </a:ext>
            </a:extLst>
          </p:cNvPr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3" name="Google Shape;1288;p110">
            <a:extLst>
              <a:ext uri="{FF2B5EF4-FFF2-40B4-BE49-F238E27FC236}">
                <a16:creationId xmlns:a16="http://schemas.microsoft.com/office/drawing/2014/main" id="{5042039E-94C9-2BB2-AE22-C668E06A0F2B}"/>
              </a:ext>
            </a:extLst>
          </p:cNvPr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  <p:sp>
        <p:nvSpPr>
          <p:cNvPr id="14" name="Google Shape;1289;p110">
            <a:extLst>
              <a:ext uri="{FF2B5EF4-FFF2-40B4-BE49-F238E27FC236}">
                <a16:creationId xmlns:a16="http://schemas.microsoft.com/office/drawing/2014/main" id="{83237A11-B1E3-20D5-1562-262047677190}"/>
              </a:ext>
            </a:extLst>
          </p:cNvPr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903013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1"/>
          <p:cNvSpPr txBox="1"/>
          <p:nvPr/>
        </p:nvSpPr>
        <p:spPr>
          <a:xfrm>
            <a:off x="382592" y="5111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500" dirty="0"/>
          </a:p>
        </p:txBody>
      </p:sp>
      <p:sp>
        <p:nvSpPr>
          <p:cNvPr id="1297" name="Google Shape;1297;p111"/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98" name="Google Shape;1298;p111"/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99" name="Google Shape;1299;p111"/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  <p:sp>
        <p:nvSpPr>
          <p:cNvPr id="1300" name="Google Shape;1300;p111"/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 dirty="0"/>
          </a:p>
        </p:txBody>
      </p:sp>
      <p:pic>
        <p:nvPicPr>
          <p:cNvPr id="2515" name="Google Shape;2515;p177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7" name="Google Shape;2517;p177"/>
          <p:cNvGraphicFramePr/>
          <p:nvPr>
            <p:extLst>
              <p:ext uri="{D42A27DB-BD31-4B8C-83A1-F6EECF244321}">
                <p14:modId xmlns:p14="http://schemas.microsoft.com/office/powerpoint/2010/main" val="2813802989"/>
              </p:ext>
            </p:extLst>
          </p:nvPr>
        </p:nvGraphicFramePr>
        <p:xfrm>
          <a:off x="742950" y="2521760"/>
          <a:ext cx="7677075" cy="491500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i="0" dirty="0"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 dirty="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</a:t>
                      </a:r>
                      <a:r>
                        <a:rPr lang="en" sz="1500" b="0" i="0" dirty="0" err="1">
                          <a:latin typeface="+mn-lt"/>
                          <a:ea typeface="Arial"/>
                          <a:cs typeface="Arial"/>
                          <a:sym typeface="Arial"/>
                        </a:rPr>
                        <a:t>Fairphone</a:t>
                      </a: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 3 </a:t>
                      </a:r>
                      <a:endParaRPr sz="500" dirty="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9487" y="4155013"/>
            <a:ext cx="9143999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approximate of LCA’s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650693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2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06" name="Google Shape;1306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7" name="Google Shape;1307;p112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2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09" name="Google Shape;1309;p112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 dirty="0"/>
          </a:p>
        </p:txBody>
      </p:sp>
      <p:sp>
        <p:nvSpPr>
          <p:cNvPr id="1310" name="Google Shape;1310;p112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11" name="Google Shape;1311;p112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12" name="Google Shape;1312;p112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 dirty="0"/>
          </a:p>
        </p:txBody>
      </p:sp>
      <p:sp>
        <p:nvSpPr>
          <p:cNvPr id="1313" name="Google Shape;1313;p112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3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13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3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22" name="Google Shape;1322;p113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 dirty="0"/>
          </a:p>
        </p:txBody>
      </p:sp>
      <p:sp>
        <p:nvSpPr>
          <p:cNvPr id="1323" name="Google Shape;1323;p113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24" name="Google Shape;1324;p113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25" name="Google Shape;1325;p113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 dirty="0"/>
          </a:p>
        </p:txBody>
      </p:sp>
      <p:sp>
        <p:nvSpPr>
          <p:cNvPr id="1326" name="Google Shape;1326;p113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  <p:sp>
        <p:nvSpPr>
          <p:cNvPr id="1327" name="Google Shape;1327;p113"/>
          <p:cNvSpPr/>
          <p:nvPr/>
        </p:nvSpPr>
        <p:spPr>
          <a:xfrm>
            <a:off x="5882300" y="3492200"/>
            <a:ext cx="2013000" cy="1236000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14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35" name="Google Shape;1335;p114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14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14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8" name="Google Shape;1338;p114"/>
          <p:cNvCxnSpPr>
            <a:endCxn id="1334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39" name="Google Shape;1339;p114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40" name="Google Shape;1340;p114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41" name="Google Shape;1341;p114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3" name="Google Shape;1343;p114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44" name="Google Shape;1344;p114"/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1" name="Google Shape;135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3331"/>
            <a:ext cx="5314777" cy="229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5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53" name="Google Shape;1353;p115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15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15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115"/>
          <p:cNvCxnSpPr>
            <a:endCxn id="1352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57" name="Google Shape;1357;p115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58" name="Google Shape;1358;p115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59" name="Google Shape;1359;p115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0" name="Google Shape;1360;p115"/>
          <p:cNvSpPr/>
          <p:nvPr/>
        </p:nvSpPr>
        <p:spPr>
          <a:xfrm>
            <a:off x="2472489" y="2472489"/>
            <a:ext cx="4340392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361" name="Google Shape;1361;p115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1362" name="Google Shape;1362;p115"/>
          <p:cNvCxnSpPr/>
          <p:nvPr/>
        </p:nvCxnSpPr>
        <p:spPr>
          <a:xfrm>
            <a:off x="4268736" y="4857810"/>
            <a:ext cx="88404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63" name="Google Shape;1363;p115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64" name="Google Shape;1364;p115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BE3AAE59-A810-2464-C521-2F66F910F07D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4" name="Google Shape;1094;p95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/>
          </a:p>
        </p:txBody>
      </p:sp>
      <p:sp>
        <p:nvSpPr>
          <p:cNvPr id="1095" name="Google Shape;1095;p95"/>
          <p:cNvSpPr/>
          <p:nvPr/>
        </p:nvSpPr>
        <p:spPr>
          <a:xfrm>
            <a:off x="0" y="2824291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(unlike performance, power, energy) there is a distinct lack of architectural tools and infrastructure to quantify carbon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16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73" name="Google Shape;1373;p116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16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75" name="Google Shape;1375;p116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16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77" name="Google Shape;1377;p116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8" name="Google Shape;1378;p116"/>
          <p:cNvSpPr/>
          <p:nvPr/>
        </p:nvSpPr>
        <p:spPr>
          <a:xfrm>
            <a:off x="3713861" y="2500541"/>
            <a:ext cx="653603" cy="473206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379" name="Google Shape;1379;p116"/>
          <p:cNvSpPr/>
          <p:nvPr/>
        </p:nvSpPr>
        <p:spPr>
          <a:xfrm>
            <a:off x="4683292" y="2471822"/>
            <a:ext cx="2129589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380" name="Google Shape;1380;p116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81" name="Google Shape;1381;p116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2" name="Google Shape;1382;p116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4" name="Google Shape;1384;p116"/>
          <p:cNvSpPr/>
          <p:nvPr/>
        </p:nvSpPr>
        <p:spPr>
          <a:xfrm>
            <a:off x="3150300" y="2447384"/>
            <a:ext cx="1349400" cy="19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1385" name="Google Shape;1385;p116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6" name="Google Shape;1386;p116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7" name="Google Shape;1387;p116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88" name="Google Shape;138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A95917F3-C568-8BD9-C2CD-4927D7DB83DB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7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96" name="Google Shape;1396;p117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7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98" name="Google Shape;1398;p117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17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00" name="Google Shape;1400;p117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1" name="Google Shape;1401;p117"/>
          <p:cNvSpPr/>
          <p:nvPr/>
        </p:nvSpPr>
        <p:spPr>
          <a:xfrm>
            <a:off x="4683292" y="2471822"/>
            <a:ext cx="2129700" cy="1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02" name="Google Shape;1402;p117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03" name="Google Shape;1403;p117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404" name="Google Shape;1404;p117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cxnSp>
        <p:nvCxnSpPr>
          <p:cNvPr id="1406" name="Google Shape;1406;p117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7" name="Google Shape;1407;p117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8" name="Google Shape;1408;p117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09" name="Google Shape;1409;p117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0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pic>
        <p:nvPicPr>
          <p:cNvPr id="1410" name="Google Shape;141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D84170EC-C2FA-2F38-5C1A-4E296037E76D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18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18" name="Google Shape;1418;p118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18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420" name="Google Shape;1420;p118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18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22" name="Google Shape;1422;p118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423" name="Google Shape;1423;p11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3844" y="4567085"/>
            <a:ext cx="580574" cy="56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18" descr="16,690 Wind Turbine Illustrations &amp;amp; Clip Art - iStock"/>
          <p:cNvPicPr preferRelativeResize="0"/>
          <p:nvPr/>
        </p:nvPicPr>
        <p:blipFill rotWithShape="1">
          <a:blip r:embed="rId5">
            <a:alphaModFix/>
          </a:blip>
          <a:srcRect l="11619" t="13916" b="3688"/>
          <a:stretch/>
        </p:blipFill>
        <p:spPr>
          <a:xfrm>
            <a:off x="7093349" y="4528466"/>
            <a:ext cx="639763" cy="59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18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 dirty="0"/>
          </a:p>
        </p:txBody>
      </p:sp>
      <p:cxnSp>
        <p:nvCxnSpPr>
          <p:cNvPr id="1426" name="Google Shape;1426;p118"/>
          <p:cNvCxnSpPr/>
          <p:nvPr/>
        </p:nvCxnSpPr>
        <p:spPr>
          <a:xfrm>
            <a:off x="4268736" y="3300011"/>
            <a:ext cx="115763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27" name="Google Shape;1427;p118"/>
          <p:cNvCxnSpPr/>
          <p:nvPr/>
        </p:nvCxnSpPr>
        <p:spPr>
          <a:xfrm>
            <a:off x="5193506" y="3300011"/>
            <a:ext cx="0" cy="700489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28" name="Google Shape;1428;p118"/>
          <p:cNvSpPr/>
          <p:nvPr/>
        </p:nvSpPr>
        <p:spPr>
          <a:xfrm>
            <a:off x="4606049" y="3014050"/>
            <a:ext cx="1368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5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3x reduction</a:t>
            </a:r>
            <a:endParaRPr sz="500"/>
          </a:p>
        </p:txBody>
      </p:sp>
      <p:sp>
        <p:nvSpPr>
          <p:cNvPr id="1429" name="Google Shape;1429;p118"/>
          <p:cNvSpPr/>
          <p:nvPr/>
        </p:nvSpPr>
        <p:spPr>
          <a:xfrm>
            <a:off x="4803499" y="2448975"/>
            <a:ext cx="780000" cy="473100"/>
          </a:xfrm>
          <a:prstGeom prst="rect">
            <a:avLst/>
          </a:prstGeom>
          <a:solidFill>
            <a:srgbClr val="3E90BD">
              <a:alpha val="4980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430" name="Google Shape;1430;p118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 dirty="0"/>
          </a:p>
        </p:txBody>
      </p:sp>
      <p:sp>
        <p:nvSpPr>
          <p:cNvPr id="1431" name="Google Shape;1431;p118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32" name="Google Shape;1432;p118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cxnSp>
        <p:nvCxnSpPr>
          <p:cNvPr id="1434" name="Google Shape;1434;p118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5" name="Google Shape;1435;p118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6" name="Google Shape;1436;p118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437" name="Google Shape;1437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3DCCF007-30FA-E2F3-6D32-8196A80B3D5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17;p118">
            <a:extLst>
              <a:ext uri="{FF2B5EF4-FFF2-40B4-BE49-F238E27FC236}">
                <a16:creationId xmlns:a16="http://schemas.microsoft.com/office/drawing/2014/main" id="{FBDD42F4-5123-0A61-A3BA-6CCC7EB0FB80}"/>
              </a:ext>
            </a:extLst>
          </p:cNvPr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" name="Google Shape;1418;p118">
            <a:extLst>
              <a:ext uri="{FF2B5EF4-FFF2-40B4-BE49-F238E27FC236}">
                <a16:creationId xmlns:a16="http://schemas.microsoft.com/office/drawing/2014/main" id="{0596493B-F6C6-CF66-7836-BF0FC0B9CCC7}"/>
              </a:ext>
            </a:extLst>
          </p:cNvPr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19;p118">
            <a:extLst>
              <a:ext uri="{FF2B5EF4-FFF2-40B4-BE49-F238E27FC236}">
                <a16:creationId xmlns:a16="http://schemas.microsoft.com/office/drawing/2014/main" id="{474477D2-4A93-AA1F-65B6-5A14DE0D832A}"/>
              </a:ext>
            </a:extLst>
          </p:cNvPr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7" name="Google Shape;1420;p118">
            <a:extLst>
              <a:ext uri="{FF2B5EF4-FFF2-40B4-BE49-F238E27FC236}">
                <a16:creationId xmlns:a16="http://schemas.microsoft.com/office/drawing/2014/main" id="{95EBF27C-85AD-CE15-3D7D-3DA50DE0A6C0}"/>
              </a:ext>
            </a:extLst>
          </p:cNvPr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21;p118">
            <a:extLst>
              <a:ext uri="{FF2B5EF4-FFF2-40B4-BE49-F238E27FC236}">
                <a16:creationId xmlns:a16="http://schemas.microsoft.com/office/drawing/2014/main" id="{EC05AF96-F921-7DC4-ACEC-303BE5F173A2}"/>
              </a:ext>
            </a:extLst>
          </p:cNvPr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sp>
        <p:nvSpPr>
          <p:cNvPr id="19" name="Google Shape;1431;p118">
            <a:extLst>
              <a:ext uri="{FF2B5EF4-FFF2-40B4-BE49-F238E27FC236}">
                <a16:creationId xmlns:a16="http://schemas.microsoft.com/office/drawing/2014/main" id="{762CBCBE-497F-5B0B-68A3-0D964AA0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20" name="Google Shape;1434;p118">
            <a:extLst>
              <a:ext uri="{FF2B5EF4-FFF2-40B4-BE49-F238E27FC236}">
                <a16:creationId xmlns:a16="http://schemas.microsoft.com/office/drawing/2014/main" id="{2F85C5F4-E6BE-23EB-9A6C-68C1710E8BC3}"/>
              </a:ext>
            </a:extLst>
          </p:cNvPr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1435;p118">
            <a:extLst>
              <a:ext uri="{FF2B5EF4-FFF2-40B4-BE49-F238E27FC236}">
                <a16:creationId xmlns:a16="http://schemas.microsoft.com/office/drawing/2014/main" id="{54756DF0-7841-7387-E7C7-3A60A4250AE3}"/>
              </a:ext>
            </a:extLst>
          </p:cNvPr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1344;p114">
            <a:extLst>
              <a:ext uri="{FF2B5EF4-FFF2-40B4-BE49-F238E27FC236}">
                <a16:creationId xmlns:a16="http://schemas.microsoft.com/office/drawing/2014/main" id="{99B94488-DED8-45D2-05DB-6B76B73FB1C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  <p:cxnSp>
        <p:nvCxnSpPr>
          <p:cNvPr id="23" name="Google Shape;1422;p118">
            <a:extLst>
              <a:ext uri="{FF2B5EF4-FFF2-40B4-BE49-F238E27FC236}">
                <a16:creationId xmlns:a16="http://schemas.microsoft.com/office/drawing/2014/main" id="{D7B844A0-7240-7535-3CB8-1BE56E4DA6AF}"/>
              </a:ext>
            </a:extLst>
          </p:cNvPr>
          <p:cNvCxnSpPr/>
          <p:nvPr/>
        </p:nvCxnSpPr>
        <p:spPr>
          <a:xfrm>
            <a:off x="519214" y="2142879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11DA4B-84FA-34F7-5784-F497949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 t="5433" r="2395" b="6797"/>
          <a:stretch/>
        </p:blipFill>
        <p:spPr>
          <a:xfrm>
            <a:off x="1538067" y="2333322"/>
            <a:ext cx="5725551" cy="2311195"/>
          </a:xfrm>
          <a:prstGeom prst="rect">
            <a:avLst/>
          </a:prstGeom>
        </p:spPr>
      </p:pic>
      <p:sp>
        <p:nvSpPr>
          <p:cNvPr id="33" name="Google Shape;1425;p118">
            <a:extLst>
              <a:ext uri="{FF2B5EF4-FFF2-40B4-BE49-F238E27FC236}">
                <a16:creationId xmlns:a16="http://schemas.microsoft.com/office/drawing/2014/main" id="{61EAC033-7C32-7E69-CC59-604FFEC916D6}"/>
              </a:ext>
            </a:extLst>
          </p:cNvPr>
          <p:cNvSpPr txBox="1"/>
          <p:nvPr/>
        </p:nvSpPr>
        <p:spPr>
          <a:xfrm>
            <a:off x="2392966" y="4717116"/>
            <a:ext cx="1232534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Coal</a:t>
            </a:r>
            <a:endParaRPr sz="200" dirty="0"/>
          </a:p>
        </p:txBody>
      </p:sp>
      <p:sp>
        <p:nvSpPr>
          <p:cNvPr id="34" name="Google Shape;1432;p118">
            <a:extLst>
              <a:ext uri="{FF2B5EF4-FFF2-40B4-BE49-F238E27FC236}">
                <a16:creationId xmlns:a16="http://schemas.microsoft.com/office/drawing/2014/main" id="{D5C3636E-CB85-6E3D-0DC5-51D329CF3C2E}"/>
              </a:ext>
            </a:extLst>
          </p:cNvPr>
          <p:cNvSpPr txBox="1"/>
          <p:nvPr/>
        </p:nvSpPr>
        <p:spPr>
          <a:xfrm>
            <a:off x="6031083" y="4717116"/>
            <a:ext cx="1209078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sz="200" dirty="0"/>
          </a:p>
        </p:txBody>
      </p:sp>
      <p:sp>
        <p:nvSpPr>
          <p:cNvPr id="36" name="Google Shape;1432;p118">
            <a:extLst>
              <a:ext uri="{FF2B5EF4-FFF2-40B4-BE49-F238E27FC236}">
                <a16:creationId xmlns:a16="http://schemas.microsoft.com/office/drawing/2014/main" id="{ED1C95D2-2985-DB55-60E1-8CC2FD49C98B}"/>
              </a:ext>
            </a:extLst>
          </p:cNvPr>
          <p:cNvSpPr txBox="1"/>
          <p:nvPr/>
        </p:nvSpPr>
        <p:spPr>
          <a:xfrm>
            <a:off x="4842355" y="4717116"/>
            <a:ext cx="1216851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Renewable</a:t>
            </a:r>
            <a:endParaRPr sz="200" dirty="0"/>
          </a:p>
        </p:txBody>
      </p:sp>
      <p:sp>
        <p:nvSpPr>
          <p:cNvPr id="37" name="Google Shape;1432;p118">
            <a:extLst>
              <a:ext uri="{FF2B5EF4-FFF2-40B4-BE49-F238E27FC236}">
                <a16:creationId xmlns:a16="http://schemas.microsoft.com/office/drawing/2014/main" id="{5FAE7E7F-37BE-46D9-AAF3-B77B9928043D}"/>
              </a:ext>
            </a:extLst>
          </p:cNvPr>
          <p:cNvSpPr txBox="1"/>
          <p:nvPr/>
        </p:nvSpPr>
        <p:spPr>
          <a:xfrm>
            <a:off x="3625500" y="4715265"/>
            <a:ext cx="1216855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Taiwan</a:t>
            </a:r>
            <a:endParaRPr sz="200" dirty="0"/>
          </a:p>
        </p:txBody>
      </p:sp>
      <p:sp>
        <p:nvSpPr>
          <p:cNvPr id="38" name="Google Shape;1425;p118">
            <a:extLst>
              <a:ext uri="{FF2B5EF4-FFF2-40B4-BE49-F238E27FC236}">
                <a16:creationId xmlns:a16="http://schemas.microsoft.com/office/drawing/2014/main" id="{950355D0-13EA-E089-3B3E-92280811AC8E}"/>
              </a:ext>
            </a:extLst>
          </p:cNvPr>
          <p:cNvSpPr txBox="1"/>
          <p:nvPr/>
        </p:nvSpPr>
        <p:spPr>
          <a:xfrm>
            <a:off x="2506255" y="45556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39" name="Google Shape;1425;p118">
            <a:extLst>
              <a:ext uri="{FF2B5EF4-FFF2-40B4-BE49-F238E27FC236}">
                <a16:creationId xmlns:a16="http://schemas.microsoft.com/office/drawing/2014/main" id="{92190B42-76E2-6C6C-BF17-2963E0EA8FA0}"/>
              </a:ext>
            </a:extLst>
          </p:cNvPr>
          <p:cNvSpPr txBox="1"/>
          <p:nvPr/>
        </p:nvSpPr>
        <p:spPr>
          <a:xfrm>
            <a:off x="2827242" y="45619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0" name="Google Shape;1425;p118">
            <a:extLst>
              <a:ext uri="{FF2B5EF4-FFF2-40B4-BE49-F238E27FC236}">
                <a16:creationId xmlns:a16="http://schemas.microsoft.com/office/drawing/2014/main" id="{7B765214-EF25-EA2F-2CFB-3B78319DD37E}"/>
              </a:ext>
            </a:extLst>
          </p:cNvPr>
          <p:cNvSpPr txBox="1"/>
          <p:nvPr/>
        </p:nvSpPr>
        <p:spPr>
          <a:xfrm>
            <a:off x="3148229" y="45619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1" name="Google Shape;1425;p118">
            <a:extLst>
              <a:ext uri="{FF2B5EF4-FFF2-40B4-BE49-F238E27FC236}">
                <a16:creationId xmlns:a16="http://schemas.microsoft.com/office/drawing/2014/main" id="{BE1DB164-2387-7FFD-8E31-484E501E420D}"/>
              </a:ext>
            </a:extLst>
          </p:cNvPr>
          <p:cNvSpPr txBox="1"/>
          <p:nvPr/>
        </p:nvSpPr>
        <p:spPr>
          <a:xfrm>
            <a:off x="3734715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2" name="Google Shape;1425;p118">
            <a:extLst>
              <a:ext uri="{FF2B5EF4-FFF2-40B4-BE49-F238E27FC236}">
                <a16:creationId xmlns:a16="http://schemas.microsoft.com/office/drawing/2014/main" id="{FD316A8D-633F-BB7E-99CA-26D54791F5CC}"/>
              </a:ext>
            </a:extLst>
          </p:cNvPr>
          <p:cNvSpPr txBox="1"/>
          <p:nvPr/>
        </p:nvSpPr>
        <p:spPr>
          <a:xfrm>
            <a:off x="4055702" y="45526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3" name="Google Shape;1425;p118">
            <a:extLst>
              <a:ext uri="{FF2B5EF4-FFF2-40B4-BE49-F238E27FC236}">
                <a16:creationId xmlns:a16="http://schemas.microsoft.com/office/drawing/2014/main" id="{EDEC6F80-34F2-1F89-910D-A5E61CCA8D7D}"/>
              </a:ext>
            </a:extLst>
          </p:cNvPr>
          <p:cNvSpPr txBox="1"/>
          <p:nvPr/>
        </p:nvSpPr>
        <p:spPr>
          <a:xfrm>
            <a:off x="4376689" y="45526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7" name="Google Shape;1425;p118">
            <a:extLst>
              <a:ext uri="{FF2B5EF4-FFF2-40B4-BE49-F238E27FC236}">
                <a16:creationId xmlns:a16="http://schemas.microsoft.com/office/drawing/2014/main" id="{8F7E1934-9FCB-E3BA-6F17-C0F989B2F6B7}"/>
              </a:ext>
            </a:extLst>
          </p:cNvPr>
          <p:cNvSpPr txBox="1"/>
          <p:nvPr/>
        </p:nvSpPr>
        <p:spPr>
          <a:xfrm>
            <a:off x="4907223" y="453999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8" name="Google Shape;1425;p118">
            <a:extLst>
              <a:ext uri="{FF2B5EF4-FFF2-40B4-BE49-F238E27FC236}">
                <a16:creationId xmlns:a16="http://schemas.microsoft.com/office/drawing/2014/main" id="{6DD9C1A1-8E39-959B-AF2E-1DC1B11779F5}"/>
              </a:ext>
            </a:extLst>
          </p:cNvPr>
          <p:cNvSpPr txBox="1"/>
          <p:nvPr/>
        </p:nvSpPr>
        <p:spPr>
          <a:xfrm>
            <a:off x="5228210" y="454634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9" name="Google Shape;1425;p118">
            <a:extLst>
              <a:ext uri="{FF2B5EF4-FFF2-40B4-BE49-F238E27FC236}">
                <a16:creationId xmlns:a16="http://schemas.microsoft.com/office/drawing/2014/main" id="{9244CCBF-4407-E8E7-216A-8E12858FCD6D}"/>
              </a:ext>
            </a:extLst>
          </p:cNvPr>
          <p:cNvSpPr txBox="1"/>
          <p:nvPr/>
        </p:nvSpPr>
        <p:spPr>
          <a:xfrm>
            <a:off x="5549197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0" name="Google Shape;1425;p118">
            <a:extLst>
              <a:ext uri="{FF2B5EF4-FFF2-40B4-BE49-F238E27FC236}">
                <a16:creationId xmlns:a16="http://schemas.microsoft.com/office/drawing/2014/main" id="{7933909A-5159-55EC-5D50-027924B2CB55}"/>
              </a:ext>
            </a:extLst>
          </p:cNvPr>
          <p:cNvSpPr txBox="1"/>
          <p:nvPr/>
        </p:nvSpPr>
        <p:spPr>
          <a:xfrm>
            <a:off x="6110009" y="454808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51" name="Google Shape;1425;p118">
            <a:extLst>
              <a:ext uri="{FF2B5EF4-FFF2-40B4-BE49-F238E27FC236}">
                <a16:creationId xmlns:a16="http://schemas.microsoft.com/office/drawing/2014/main" id="{71C5F4F7-9784-FC2C-3FAA-2A5949357104}"/>
              </a:ext>
            </a:extLst>
          </p:cNvPr>
          <p:cNvSpPr txBox="1"/>
          <p:nvPr/>
        </p:nvSpPr>
        <p:spPr>
          <a:xfrm>
            <a:off x="6430996" y="455443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52" name="Google Shape;1425;p118">
            <a:extLst>
              <a:ext uri="{FF2B5EF4-FFF2-40B4-BE49-F238E27FC236}">
                <a16:creationId xmlns:a16="http://schemas.microsoft.com/office/drawing/2014/main" id="{6E258B4F-53D6-5188-4882-2B1D4E718478}"/>
              </a:ext>
            </a:extLst>
          </p:cNvPr>
          <p:cNvSpPr txBox="1"/>
          <p:nvPr/>
        </p:nvSpPr>
        <p:spPr>
          <a:xfrm>
            <a:off x="6751983" y="455443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5" name="Google Shape;1429;p118">
            <a:extLst>
              <a:ext uri="{FF2B5EF4-FFF2-40B4-BE49-F238E27FC236}">
                <a16:creationId xmlns:a16="http://schemas.microsoft.com/office/drawing/2014/main" id="{39803BA2-8FD5-B059-D353-C49A08FE27E9}"/>
              </a:ext>
            </a:extLst>
          </p:cNvPr>
          <p:cNvSpPr/>
          <p:nvPr/>
        </p:nvSpPr>
        <p:spPr>
          <a:xfrm rot="16200000">
            <a:off x="2188078" y="2849019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C86896-B0A7-2529-165A-339A78B277D1}"/>
              </a:ext>
            </a:extLst>
          </p:cNvPr>
          <p:cNvSpPr/>
          <p:nvPr/>
        </p:nvSpPr>
        <p:spPr>
          <a:xfrm>
            <a:off x="2392966" y="2424332"/>
            <a:ext cx="4805003" cy="2096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22;p118">
            <a:extLst>
              <a:ext uri="{FF2B5EF4-FFF2-40B4-BE49-F238E27FC236}">
                <a16:creationId xmlns:a16="http://schemas.microsoft.com/office/drawing/2014/main" id="{4B4BCEBB-0699-D432-EC8C-CAFC49B1D652}"/>
              </a:ext>
            </a:extLst>
          </p:cNvPr>
          <p:cNvCxnSpPr>
            <a:cxnSpLocks/>
          </p:cNvCxnSpPr>
          <p:nvPr/>
        </p:nvCxnSpPr>
        <p:spPr>
          <a:xfrm flipV="1">
            <a:off x="4828296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2" name="Google Shape;1422;p118">
            <a:extLst>
              <a:ext uri="{FF2B5EF4-FFF2-40B4-BE49-F238E27FC236}">
                <a16:creationId xmlns:a16="http://schemas.microsoft.com/office/drawing/2014/main" id="{BA112362-4119-F329-FF12-CBECB4C58DDB}"/>
              </a:ext>
            </a:extLst>
          </p:cNvPr>
          <p:cNvCxnSpPr>
            <a:cxnSpLocks/>
          </p:cNvCxnSpPr>
          <p:nvPr/>
        </p:nvCxnSpPr>
        <p:spPr>
          <a:xfrm flipV="1">
            <a:off x="6031083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6" name="Google Shape;1422;p118">
            <a:extLst>
              <a:ext uri="{FF2B5EF4-FFF2-40B4-BE49-F238E27FC236}">
                <a16:creationId xmlns:a16="http://schemas.microsoft.com/office/drawing/2014/main" id="{738DD606-EECA-D375-4A20-FAC5587A8267}"/>
              </a:ext>
            </a:extLst>
          </p:cNvPr>
          <p:cNvCxnSpPr>
            <a:cxnSpLocks/>
          </p:cNvCxnSpPr>
          <p:nvPr/>
        </p:nvCxnSpPr>
        <p:spPr>
          <a:xfrm flipV="1">
            <a:off x="3611441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3" name="Google Shape;1425;p118">
            <a:extLst>
              <a:ext uri="{FF2B5EF4-FFF2-40B4-BE49-F238E27FC236}">
                <a16:creationId xmlns:a16="http://schemas.microsoft.com/office/drawing/2014/main" id="{E922E974-0A44-EB04-A0C3-BC6A56C9A755}"/>
              </a:ext>
            </a:extLst>
          </p:cNvPr>
          <p:cNvSpPr txBox="1"/>
          <p:nvPr/>
        </p:nvSpPr>
        <p:spPr>
          <a:xfrm>
            <a:off x="2311811" y="4893876"/>
            <a:ext cx="4951807" cy="236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intensity of semiconductor fabs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0527727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17;p118">
            <a:extLst>
              <a:ext uri="{FF2B5EF4-FFF2-40B4-BE49-F238E27FC236}">
                <a16:creationId xmlns:a16="http://schemas.microsoft.com/office/drawing/2014/main" id="{FBDD42F4-5123-0A61-A3BA-6CCC7EB0FB80}"/>
              </a:ext>
            </a:extLst>
          </p:cNvPr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" name="Google Shape;1418;p118">
            <a:extLst>
              <a:ext uri="{FF2B5EF4-FFF2-40B4-BE49-F238E27FC236}">
                <a16:creationId xmlns:a16="http://schemas.microsoft.com/office/drawing/2014/main" id="{0596493B-F6C6-CF66-7836-BF0FC0B9CCC7}"/>
              </a:ext>
            </a:extLst>
          </p:cNvPr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19;p118">
            <a:extLst>
              <a:ext uri="{FF2B5EF4-FFF2-40B4-BE49-F238E27FC236}">
                <a16:creationId xmlns:a16="http://schemas.microsoft.com/office/drawing/2014/main" id="{474477D2-4A93-AA1F-65B6-5A14DE0D832A}"/>
              </a:ext>
            </a:extLst>
          </p:cNvPr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7" name="Google Shape;1420;p118">
            <a:extLst>
              <a:ext uri="{FF2B5EF4-FFF2-40B4-BE49-F238E27FC236}">
                <a16:creationId xmlns:a16="http://schemas.microsoft.com/office/drawing/2014/main" id="{95EBF27C-85AD-CE15-3D7D-3DA50DE0A6C0}"/>
              </a:ext>
            </a:extLst>
          </p:cNvPr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21;p118">
            <a:extLst>
              <a:ext uri="{FF2B5EF4-FFF2-40B4-BE49-F238E27FC236}">
                <a16:creationId xmlns:a16="http://schemas.microsoft.com/office/drawing/2014/main" id="{EC05AF96-F921-7DC4-ACEC-303BE5F173A2}"/>
              </a:ext>
            </a:extLst>
          </p:cNvPr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sp>
        <p:nvSpPr>
          <p:cNvPr id="19" name="Google Shape;1431;p118">
            <a:extLst>
              <a:ext uri="{FF2B5EF4-FFF2-40B4-BE49-F238E27FC236}">
                <a16:creationId xmlns:a16="http://schemas.microsoft.com/office/drawing/2014/main" id="{762CBCBE-497F-5B0B-68A3-0D964AA0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20" name="Google Shape;1434;p118">
            <a:extLst>
              <a:ext uri="{FF2B5EF4-FFF2-40B4-BE49-F238E27FC236}">
                <a16:creationId xmlns:a16="http://schemas.microsoft.com/office/drawing/2014/main" id="{2F85C5F4-E6BE-23EB-9A6C-68C1710E8BC3}"/>
              </a:ext>
            </a:extLst>
          </p:cNvPr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1435;p118">
            <a:extLst>
              <a:ext uri="{FF2B5EF4-FFF2-40B4-BE49-F238E27FC236}">
                <a16:creationId xmlns:a16="http://schemas.microsoft.com/office/drawing/2014/main" id="{54756DF0-7841-7387-E7C7-3A60A4250AE3}"/>
              </a:ext>
            </a:extLst>
          </p:cNvPr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1344;p114">
            <a:extLst>
              <a:ext uri="{FF2B5EF4-FFF2-40B4-BE49-F238E27FC236}">
                <a16:creationId xmlns:a16="http://schemas.microsoft.com/office/drawing/2014/main" id="{99B94488-DED8-45D2-05DB-6B76B73FB1C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  <p:cxnSp>
        <p:nvCxnSpPr>
          <p:cNvPr id="23" name="Google Shape;1422;p118">
            <a:extLst>
              <a:ext uri="{FF2B5EF4-FFF2-40B4-BE49-F238E27FC236}">
                <a16:creationId xmlns:a16="http://schemas.microsoft.com/office/drawing/2014/main" id="{D7B844A0-7240-7535-3CB8-1BE56E4DA6AF}"/>
              </a:ext>
            </a:extLst>
          </p:cNvPr>
          <p:cNvCxnSpPr/>
          <p:nvPr/>
        </p:nvCxnSpPr>
        <p:spPr>
          <a:xfrm>
            <a:off x="519214" y="2142879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11DA4B-84FA-34F7-5784-F497949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 t="5433" r="2395" b="6797"/>
          <a:stretch/>
        </p:blipFill>
        <p:spPr>
          <a:xfrm>
            <a:off x="1538067" y="2333322"/>
            <a:ext cx="5725551" cy="2311195"/>
          </a:xfrm>
          <a:prstGeom prst="rect">
            <a:avLst/>
          </a:prstGeom>
        </p:spPr>
      </p:pic>
      <p:cxnSp>
        <p:nvCxnSpPr>
          <p:cNvPr id="26" name="Google Shape;1422;p118">
            <a:extLst>
              <a:ext uri="{FF2B5EF4-FFF2-40B4-BE49-F238E27FC236}">
                <a16:creationId xmlns:a16="http://schemas.microsoft.com/office/drawing/2014/main" id="{738DD606-EECA-D375-4A20-FAC5587A8267}"/>
              </a:ext>
            </a:extLst>
          </p:cNvPr>
          <p:cNvCxnSpPr>
            <a:cxnSpLocks/>
          </p:cNvCxnSpPr>
          <p:nvPr/>
        </p:nvCxnSpPr>
        <p:spPr>
          <a:xfrm flipV="1">
            <a:off x="3611441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Google Shape;1425;p118">
            <a:extLst>
              <a:ext uri="{FF2B5EF4-FFF2-40B4-BE49-F238E27FC236}">
                <a16:creationId xmlns:a16="http://schemas.microsoft.com/office/drawing/2014/main" id="{61EAC033-7C32-7E69-CC59-604FFEC916D6}"/>
              </a:ext>
            </a:extLst>
          </p:cNvPr>
          <p:cNvSpPr txBox="1"/>
          <p:nvPr/>
        </p:nvSpPr>
        <p:spPr>
          <a:xfrm>
            <a:off x="2392966" y="4717116"/>
            <a:ext cx="1232534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Coal</a:t>
            </a:r>
            <a:endParaRPr sz="200" dirty="0"/>
          </a:p>
        </p:txBody>
      </p:sp>
      <p:sp>
        <p:nvSpPr>
          <p:cNvPr id="34" name="Google Shape;1432;p118">
            <a:extLst>
              <a:ext uri="{FF2B5EF4-FFF2-40B4-BE49-F238E27FC236}">
                <a16:creationId xmlns:a16="http://schemas.microsoft.com/office/drawing/2014/main" id="{D5C3636E-CB85-6E3D-0DC5-51D329CF3C2E}"/>
              </a:ext>
            </a:extLst>
          </p:cNvPr>
          <p:cNvSpPr txBox="1"/>
          <p:nvPr/>
        </p:nvSpPr>
        <p:spPr>
          <a:xfrm>
            <a:off x="6031083" y="4717116"/>
            <a:ext cx="1209078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sz="200" dirty="0"/>
          </a:p>
        </p:txBody>
      </p:sp>
      <p:sp>
        <p:nvSpPr>
          <p:cNvPr id="36" name="Google Shape;1432;p118">
            <a:extLst>
              <a:ext uri="{FF2B5EF4-FFF2-40B4-BE49-F238E27FC236}">
                <a16:creationId xmlns:a16="http://schemas.microsoft.com/office/drawing/2014/main" id="{ED1C95D2-2985-DB55-60E1-8CC2FD49C98B}"/>
              </a:ext>
            </a:extLst>
          </p:cNvPr>
          <p:cNvSpPr txBox="1"/>
          <p:nvPr/>
        </p:nvSpPr>
        <p:spPr>
          <a:xfrm>
            <a:off x="4842355" y="4717116"/>
            <a:ext cx="1216851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Renewable</a:t>
            </a:r>
            <a:endParaRPr sz="200" dirty="0"/>
          </a:p>
        </p:txBody>
      </p:sp>
      <p:sp>
        <p:nvSpPr>
          <p:cNvPr id="37" name="Google Shape;1432;p118">
            <a:extLst>
              <a:ext uri="{FF2B5EF4-FFF2-40B4-BE49-F238E27FC236}">
                <a16:creationId xmlns:a16="http://schemas.microsoft.com/office/drawing/2014/main" id="{5FAE7E7F-37BE-46D9-AAF3-B77B9928043D}"/>
              </a:ext>
            </a:extLst>
          </p:cNvPr>
          <p:cNvSpPr txBox="1"/>
          <p:nvPr/>
        </p:nvSpPr>
        <p:spPr>
          <a:xfrm>
            <a:off x="3625500" y="4715265"/>
            <a:ext cx="1216855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Taiwan</a:t>
            </a:r>
            <a:endParaRPr sz="200" dirty="0"/>
          </a:p>
        </p:txBody>
      </p:sp>
      <p:sp>
        <p:nvSpPr>
          <p:cNvPr id="38" name="Google Shape;1425;p118">
            <a:extLst>
              <a:ext uri="{FF2B5EF4-FFF2-40B4-BE49-F238E27FC236}">
                <a16:creationId xmlns:a16="http://schemas.microsoft.com/office/drawing/2014/main" id="{950355D0-13EA-E089-3B3E-92280811AC8E}"/>
              </a:ext>
            </a:extLst>
          </p:cNvPr>
          <p:cNvSpPr txBox="1"/>
          <p:nvPr/>
        </p:nvSpPr>
        <p:spPr>
          <a:xfrm>
            <a:off x="2506255" y="45556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39" name="Google Shape;1425;p118">
            <a:extLst>
              <a:ext uri="{FF2B5EF4-FFF2-40B4-BE49-F238E27FC236}">
                <a16:creationId xmlns:a16="http://schemas.microsoft.com/office/drawing/2014/main" id="{92190B42-76E2-6C6C-BF17-2963E0EA8FA0}"/>
              </a:ext>
            </a:extLst>
          </p:cNvPr>
          <p:cNvSpPr txBox="1"/>
          <p:nvPr/>
        </p:nvSpPr>
        <p:spPr>
          <a:xfrm>
            <a:off x="2827242" y="45619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0" name="Google Shape;1425;p118">
            <a:extLst>
              <a:ext uri="{FF2B5EF4-FFF2-40B4-BE49-F238E27FC236}">
                <a16:creationId xmlns:a16="http://schemas.microsoft.com/office/drawing/2014/main" id="{7B765214-EF25-EA2F-2CFB-3B78319DD37E}"/>
              </a:ext>
            </a:extLst>
          </p:cNvPr>
          <p:cNvSpPr txBox="1"/>
          <p:nvPr/>
        </p:nvSpPr>
        <p:spPr>
          <a:xfrm>
            <a:off x="3148229" y="45619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1" name="Google Shape;1425;p118">
            <a:extLst>
              <a:ext uri="{FF2B5EF4-FFF2-40B4-BE49-F238E27FC236}">
                <a16:creationId xmlns:a16="http://schemas.microsoft.com/office/drawing/2014/main" id="{BE1DB164-2387-7FFD-8E31-484E501E420D}"/>
              </a:ext>
            </a:extLst>
          </p:cNvPr>
          <p:cNvSpPr txBox="1"/>
          <p:nvPr/>
        </p:nvSpPr>
        <p:spPr>
          <a:xfrm>
            <a:off x="3734715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2" name="Google Shape;1425;p118">
            <a:extLst>
              <a:ext uri="{FF2B5EF4-FFF2-40B4-BE49-F238E27FC236}">
                <a16:creationId xmlns:a16="http://schemas.microsoft.com/office/drawing/2014/main" id="{FD316A8D-633F-BB7E-99CA-26D54791F5CC}"/>
              </a:ext>
            </a:extLst>
          </p:cNvPr>
          <p:cNvSpPr txBox="1"/>
          <p:nvPr/>
        </p:nvSpPr>
        <p:spPr>
          <a:xfrm>
            <a:off x="4055702" y="45526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3" name="Google Shape;1425;p118">
            <a:extLst>
              <a:ext uri="{FF2B5EF4-FFF2-40B4-BE49-F238E27FC236}">
                <a16:creationId xmlns:a16="http://schemas.microsoft.com/office/drawing/2014/main" id="{EDEC6F80-34F2-1F89-910D-A5E61CCA8D7D}"/>
              </a:ext>
            </a:extLst>
          </p:cNvPr>
          <p:cNvSpPr txBox="1"/>
          <p:nvPr/>
        </p:nvSpPr>
        <p:spPr>
          <a:xfrm>
            <a:off x="4376689" y="45526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7" name="Google Shape;1425;p118">
            <a:extLst>
              <a:ext uri="{FF2B5EF4-FFF2-40B4-BE49-F238E27FC236}">
                <a16:creationId xmlns:a16="http://schemas.microsoft.com/office/drawing/2014/main" id="{8F7E1934-9FCB-E3BA-6F17-C0F989B2F6B7}"/>
              </a:ext>
            </a:extLst>
          </p:cNvPr>
          <p:cNvSpPr txBox="1"/>
          <p:nvPr/>
        </p:nvSpPr>
        <p:spPr>
          <a:xfrm>
            <a:off x="4907223" y="453999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8" name="Google Shape;1425;p118">
            <a:extLst>
              <a:ext uri="{FF2B5EF4-FFF2-40B4-BE49-F238E27FC236}">
                <a16:creationId xmlns:a16="http://schemas.microsoft.com/office/drawing/2014/main" id="{6DD9C1A1-8E39-959B-AF2E-1DC1B11779F5}"/>
              </a:ext>
            </a:extLst>
          </p:cNvPr>
          <p:cNvSpPr txBox="1"/>
          <p:nvPr/>
        </p:nvSpPr>
        <p:spPr>
          <a:xfrm>
            <a:off x="5228210" y="454634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9" name="Google Shape;1425;p118">
            <a:extLst>
              <a:ext uri="{FF2B5EF4-FFF2-40B4-BE49-F238E27FC236}">
                <a16:creationId xmlns:a16="http://schemas.microsoft.com/office/drawing/2014/main" id="{9244CCBF-4407-E8E7-216A-8E12858FCD6D}"/>
              </a:ext>
            </a:extLst>
          </p:cNvPr>
          <p:cNvSpPr txBox="1"/>
          <p:nvPr/>
        </p:nvSpPr>
        <p:spPr>
          <a:xfrm>
            <a:off x="5549197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0" name="Google Shape;1425;p118">
            <a:extLst>
              <a:ext uri="{FF2B5EF4-FFF2-40B4-BE49-F238E27FC236}">
                <a16:creationId xmlns:a16="http://schemas.microsoft.com/office/drawing/2014/main" id="{7933909A-5159-55EC-5D50-027924B2CB55}"/>
              </a:ext>
            </a:extLst>
          </p:cNvPr>
          <p:cNvSpPr txBox="1"/>
          <p:nvPr/>
        </p:nvSpPr>
        <p:spPr>
          <a:xfrm>
            <a:off x="6110009" y="454808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51" name="Google Shape;1425;p118">
            <a:extLst>
              <a:ext uri="{FF2B5EF4-FFF2-40B4-BE49-F238E27FC236}">
                <a16:creationId xmlns:a16="http://schemas.microsoft.com/office/drawing/2014/main" id="{71C5F4F7-9784-FC2C-3FAA-2A5949357104}"/>
              </a:ext>
            </a:extLst>
          </p:cNvPr>
          <p:cNvSpPr txBox="1"/>
          <p:nvPr/>
        </p:nvSpPr>
        <p:spPr>
          <a:xfrm>
            <a:off x="6430996" y="455443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52" name="Google Shape;1425;p118">
            <a:extLst>
              <a:ext uri="{FF2B5EF4-FFF2-40B4-BE49-F238E27FC236}">
                <a16:creationId xmlns:a16="http://schemas.microsoft.com/office/drawing/2014/main" id="{6E258B4F-53D6-5188-4882-2B1D4E718478}"/>
              </a:ext>
            </a:extLst>
          </p:cNvPr>
          <p:cNvSpPr txBox="1"/>
          <p:nvPr/>
        </p:nvSpPr>
        <p:spPr>
          <a:xfrm>
            <a:off x="6751983" y="455443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5" name="Google Shape;1429;p118">
            <a:extLst>
              <a:ext uri="{FF2B5EF4-FFF2-40B4-BE49-F238E27FC236}">
                <a16:creationId xmlns:a16="http://schemas.microsoft.com/office/drawing/2014/main" id="{39803BA2-8FD5-B059-D353-C49A08FE27E9}"/>
              </a:ext>
            </a:extLst>
          </p:cNvPr>
          <p:cNvSpPr/>
          <p:nvPr/>
        </p:nvSpPr>
        <p:spPr>
          <a:xfrm rot="16200000">
            <a:off x="2188078" y="2849019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C86896-B0A7-2529-165A-339A78B277D1}"/>
              </a:ext>
            </a:extLst>
          </p:cNvPr>
          <p:cNvSpPr/>
          <p:nvPr/>
        </p:nvSpPr>
        <p:spPr>
          <a:xfrm>
            <a:off x="3690425" y="2424332"/>
            <a:ext cx="3507544" cy="2096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22;p118">
            <a:extLst>
              <a:ext uri="{FF2B5EF4-FFF2-40B4-BE49-F238E27FC236}">
                <a16:creationId xmlns:a16="http://schemas.microsoft.com/office/drawing/2014/main" id="{4B4BCEBB-0699-D432-EC8C-CAFC49B1D652}"/>
              </a:ext>
            </a:extLst>
          </p:cNvPr>
          <p:cNvCxnSpPr>
            <a:cxnSpLocks/>
          </p:cNvCxnSpPr>
          <p:nvPr/>
        </p:nvCxnSpPr>
        <p:spPr>
          <a:xfrm flipV="1">
            <a:off x="4828296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2" name="Google Shape;1422;p118">
            <a:extLst>
              <a:ext uri="{FF2B5EF4-FFF2-40B4-BE49-F238E27FC236}">
                <a16:creationId xmlns:a16="http://schemas.microsoft.com/office/drawing/2014/main" id="{BA112362-4119-F329-FF12-CBECB4C58DDB}"/>
              </a:ext>
            </a:extLst>
          </p:cNvPr>
          <p:cNvCxnSpPr>
            <a:cxnSpLocks/>
          </p:cNvCxnSpPr>
          <p:nvPr/>
        </p:nvCxnSpPr>
        <p:spPr>
          <a:xfrm flipV="1">
            <a:off x="6031083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3" name="Google Shape;1425;p118">
            <a:extLst>
              <a:ext uri="{FF2B5EF4-FFF2-40B4-BE49-F238E27FC236}">
                <a16:creationId xmlns:a16="http://schemas.microsoft.com/office/drawing/2014/main" id="{E922E974-0A44-EB04-A0C3-BC6A56C9A755}"/>
              </a:ext>
            </a:extLst>
          </p:cNvPr>
          <p:cNvSpPr txBox="1"/>
          <p:nvPr/>
        </p:nvSpPr>
        <p:spPr>
          <a:xfrm>
            <a:off x="2311811" y="4893876"/>
            <a:ext cx="4951807" cy="236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intensity of semiconductor fabs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9990257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17;p118">
            <a:extLst>
              <a:ext uri="{FF2B5EF4-FFF2-40B4-BE49-F238E27FC236}">
                <a16:creationId xmlns:a16="http://schemas.microsoft.com/office/drawing/2014/main" id="{FBDD42F4-5123-0A61-A3BA-6CCC7EB0FB80}"/>
              </a:ext>
            </a:extLst>
          </p:cNvPr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" name="Google Shape;1418;p118">
            <a:extLst>
              <a:ext uri="{FF2B5EF4-FFF2-40B4-BE49-F238E27FC236}">
                <a16:creationId xmlns:a16="http://schemas.microsoft.com/office/drawing/2014/main" id="{0596493B-F6C6-CF66-7836-BF0FC0B9CCC7}"/>
              </a:ext>
            </a:extLst>
          </p:cNvPr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19;p118">
            <a:extLst>
              <a:ext uri="{FF2B5EF4-FFF2-40B4-BE49-F238E27FC236}">
                <a16:creationId xmlns:a16="http://schemas.microsoft.com/office/drawing/2014/main" id="{474477D2-4A93-AA1F-65B6-5A14DE0D832A}"/>
              </a:ext>
            </a:extLst>
          </p:cNvPr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7" name="Google Shape;1420;p118">
            <a:extLst>
              <a:ext uri="{FF2B5EF4-FFF2-40B4-BE49-F238E27FC236}">
                <a16:creationId xmlns:a16="http://schemas.microsoft.com/office/drawing/2014/main" id="{95EBF27C-85AD-CE15-3D7D-3DA50DE0A6C0}"/>
              </a:ext>
            </a:extLst>
          </p:cNvPr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21;p118">
            <a:extLst>
              <a:ext uri="{FF2B5EF4-FFF2-40B4-BE49-F238E27FC236}">
                <a16:creationId xmlns:a16="http://schemas.microsoft.com/office/drawing/2014/main" id="{EC05AF96-F921-7DC4-ACEC-303BE5F173A2}"/>
              </a:ext>
            </a:extLst>
          </p:cNvPr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sp>
        <p:nvSpPr>
          <p:cNvPr id="19" name="Google Shape;1431;p118">
            <a:extLst>
              <a:ext uri="{FF2B5EF4-FFF2-40B4-BE49-F238E27FC236}">
                <a16:creationId xmlns:a16="http://schemas.microsoft.com/office/drawing/2014/main" id="{762CBCBE-497F-5B0B-68A3-0D964AA0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20" name="Google Shape;1434;p118">
            <a:extLst>
              <a:ext uri="{FF2B5EF4-FFF2-40B4-BE49-F238E27FC236}">
                <a16:creationId xmlns:a16="http://schemas.microsoft.com/office/drawing/2014/main" id="{2F85C5F4-E6BE-23EB-9A6C-68C1710E8BC3}"/>
              </a:ext>
            </a:extLst>
          </p:cNvPr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1435;p118">
            <a:extLst>
              <a:ext uri="{FF2B5EF4-FFF2-40B4-BE49-F238E27FC236}">
                <a16:creationId xmlns:a16="http://schemas.microsoft.com/office/drawing/2014/main" id="{54756DF0-7841-7387-E7C7-3A60A4250AE3}"/>
              </a:ext>
            </a:extLst>
          </p:cNvPr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1344;p114">
            <a:extLst>
              <a:ext uri="{FF2B5EF4-FFF2-40B4-BE49-F238E27FC236}">
                <a16:creationId xmlns:a16="http://schemas.microsoft.com/office/drawing/2014/main" id="{99B94488-DED8-45D2-05DB-6B76B73FB1C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  <p:cxnSp>
        <p:nvCxnSpPr>
          <p:cNvPr id="23" name="Google Shape;1422;p118">
            <a:extLst>
              <a:ext uri="{FF2B5EF4-FFF2-40B4-BE49-F238E27FC236}">
                <a16:creationId xmlns:a16="http://schemas.microsoft.com/office/drawing/2014/main" id="{D7B844A0-7240-7535-3CB8-1BE56E4DA6AF}"/>
              </a:ext>
            </a:extLst>
          </p:cNvPr>
          <p:cNvCxnSpPr/>
          <p:nvPr/>
        </p:nvCxnSpPr>
        <p:spPr>
          <a:xfrm>
            <a:off x="519214" y="2142879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11DA4B-84FA-34F7-5784-F497949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 t="5433" r="2395" b="6797"/>
          <a:stretch/>
        </p:blipFill>
        <p:spPr>
          <a:xfrm>
            <a:off x="1538067" y="2333322"/>
            <a:ext cx="5725551" cy="2311195"/>
          </a:xfrm>
          <a:prstGeom prst="rect">
            <a:avLst/>
          </a:prstGeom>
        </p:spPr>
      </p:pic>
      <p:cxnSp>
        <p:nvCxnSpPr>
          <p:cNvPr id="26" name="Google Shape;1422;p118">
            <a:extLst>
              <a:ext uri="{FF2B5EF4-FFF2-40B4-BE49-F238E27FC236}">
                <a16:creationId xmlns:a16="http://schemas.microsoft.com/office/drawing/2014/main" id="{738DD606-EECA-D375-4A20-FAC5587A8267}"/>
              </a:ext>
            </a:extLst>
          </p:cNvPr>
          <p:cNvCxnSpPr>
            <a:cxnSpLocks/>
          </p:cNvCxnSpPr>
          <p:nvPr/>
        </p:nvCxnSpPr>
        <p:spPr>
          <a:xfrm flipV="1">
            <a:off x="3611441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" name="Google Shape;1422;p118">
            <a:extLst>
              <a:ext uri="{FF2B5EF4-FFF2-40B4-BE49-F238E27FC236}">
                <a16:creationId xmlns:a16="http://schemas.microsoft.com/office/drawing/2014/main" id="{4B4BCEBB-0699-D432-EC8C-CAFC49B1D652}"/>
              </a:ext>
            </a:extLst>
          </p:cNvPr>
          <p:cNvCxnSpPr>
            <a:cxnSpLocks/>
          </p:cNvCxnSpPr>
          <p:nvPr/>
        </p:nvCxnSpPr>
        <p:spPr>
          <a:xfrm flipV="1">
            <a:off x="4828296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2" name="Google Shape;1422;p118">
            <a:extLst>
              <a:ext uri="{FF2B5EF4-FFF2-40B4-BE49-F238E27FC236}">
                <a16:creationId xmlns:a16="http://schemas.microsoft.com/office/drawing/2014/main" id="{BA112362-4119-F329-FF12-CBECB4C58DDB}"/>
              </a:ext>
            </a:extLst>
          </p:cNvPr>
          <p:cNvCxnSpPr>
            <a:cxnSpLocks/>
          </p:cNvCxnSpPr>
          <p:nvPr/>
        </p:nvCxnSpPr>
        <p:spPr>
          <a:xfrm flipV="1">
            <a:off x="6031083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Google Shape;1425;p118">
            <a:extLst>
              <a:ext uri="{FF2B5EF4-FFF2-40B4-BE49-F238E27FC236}">
                <a16:creationId xmlns:a16="http://schemas.microsoft.com/office/drawing/2014/main" id="{61EAC033-7C32-7E69-CC59-604FFEC916D6}"/>
              </a:ext>
            </a:extLst>
          </p:cNvPr>
          <p:cNvSpPr txBox="1"/>
          <p:nvPr/>
        </p:nvSpPr>
        <p:spPr>
          <a:xfrm>
            <a:off x="2392966" y="4717116"/>
            <a:ext cx="1232534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Coal</a:t>
            </a:r>
            <a:endParaRPr sz="200" dirty="0"/>
          </a:p>
        </p:txBody>
      </p:sp>
      <p:sp>
        <p:nvSpPr>
          <p:cNvPr id="34" name="Google Shape;1432;p118">
            <a:extLst>
              <a:ext uri="{FF2B5EF4-FFF2-40B4-BE49-F238E27FC236}">
                <a16:creationId xmlns:a16="http://schemas.microsoft.com/office/drawing/2014/main" id="{D5C3636E-CB85-6E3D-0DC5-51D329CF3C2E}"/>
              </a:ext>
            </a:extLst>
          </p:cNvPr>
          <p:cNvSpPr txBox="1"/>
          <p:nvPr/>
        </p:nvSpPr>
        <p:spPr>
          <a:xfrm>
            <a:off x="6031083" y="4717116"/>
            <a:ext cx="1209078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sz="200" dirty="0"/>
          </a:p>
        </p:txBody>
      </p:sp>
      <p:sp>
        <p:nvSpPr>
          <p:cNvPr id="36" name="Google Shape;1432;p118">
            <a:extLst>
              <a:ext uri="{FF2B5EF4-FFF2-40B4-BE49-F238E27FC236}">
                <a16:creationId xmlns:a16="http://schemas.microsoft.com/office/drawing/2014/main" id="{ED1C95D2-2985-DB55-60E1-8CC2FD49C98B}"/>
              </a:ext>
            </a:extLst>
          </p:cNvPr>
          <p:cNvSpPr txBox="1"/>
          <p:nvPr/>
        </p:nvSpPr>
        <p:spPr>
          <a:xfrm>
            <a:off x="4842355" y="4717116"/>
            <a:ext cx="1216851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Renewable</a:t>
            </a:r>
            <a:endParaRPr sz="200" dirty="0"/>
          </a:p>
        </p:txBody>
      </p:sp>
      <p:sp>
        <p:nvSpPr>
          <p:cNvPr id="37" name="Google Shape;1432;p118">
            <a:extLst>
              <a:ext uri="{FF2B5EF4-FFF2-40B4-BE49-F238E27FC236}">
                <a16:creationId xmlns:a16="http://schemas.microsoft.com/office/drawing/2014/main" id="{5FAE7E7F-37BE-46D9-AAF3-B77B9928043D}"/>
              </a:ext>
            </a:extLst>
          </p:cNvPr>
          <p:cNvSpPr txBox="1"/>
          <p:nvPr/>
        </p:nvSpPr>
        <p:spPr>
          <a:xfrm>
            <a:off x="3625500" y="4715265"/>
            <a:ext cx="1216855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Taiwan</a:t>
            </a:r>
            <a:endParaRPr sz="200" dirty="0"/>
          </a:p>
        </p:txBody>
      </p:sp>
      <p:sp>
        <p:nvSpPr>
          <p:cNvPr id="38" name="Google Shape;1425;p118">
            <a:extLst>
              <a:ext uri="{FF2B5EF4-FFF2-40B4-BE49-F238E27FC236}">
                <a16:creationId xmlns:a16="http://schemas.microsoft.com/office/drawing/2014/main" id="{950355D0-13EA-E089-3B3E-92280811AC8E}"/>
              </a:ext>
            </a:extLst>
          </p:cNvPr>
          <p:cNvSpPr txBox="1"/>
          <p:nvPr/>
        </p:nvSpPr>
        <p:spPr>
          <a:xfrm>
            <a:off x="2506255" y="45556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39" name="Google Shape;1425;p118">
            <a:extLst>
              <a:ext uri="{FF2B5EF4-FFF2-40B4-BE49-F238E27FC236}">
                <a16:creationId xmlns:a16="http://schemas.microsoft.com/office/drawing/2014/main" id="{92190B42-76E2-6C6C-BF17-2963E0EA8FA0}"/>
              </a:ext>
            </a:extLst>
          </p:cNvPr>
          <p:cNvSpPr txBox="1"/>
          <p:nvPr/>
        </p:nvSpPr>
        <p:spPr>
          <a:xfrm>
            <a:off x="2827242" y="45619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0" name="Google Shape;1425;p118">
            <a:extLst>
              <a:ext uri="{FF2B5EF4-FFF2-40B4-BE49-F238E27FC236}">
                <a16:creationId xmlns:a16="http://schemas.microsoft.com/office/drawing/2014/main" id="{7B765214-EF25-EA2F-2CFB-3B78319DD37E}"/>
              </a:ext>
            </a:extLst>
          </p:cNvPr>
          <p:cNvSpPr txBox="1"/>
          <p:nvPr/>
        </p:nvSpPr>
        <p:spPr>
          <a:xfrm>
            <a:off x="3148229" y="45619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1" name="Google Shape;1425;p118">
            <a:extLst>
              <a:ext uri="{FF2B5EF4-FFF2-40B4-BE49-F238E27FC236}">
                <a16:creationId xmlns:a16="http://schemas.microsoft.com/office/drawing/2014/main" id="{BE1DB164-2387-7FFD-8E31-484E501E420D}"/>
              </a:ext>
            </a:extLst>
          </p:cNvPr>
          <p:cNvSpPr txBox="1"/>
          <p:nvPr/>
        </p:nvSpPr>
        <p:spPr>
          <a:xfrm>
            <a:off x="3734715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2" name="Google Shape;1425;p118">
            <a:extLst>
              <a:ext uri="{FF2B5EF4-FFF2-40B4-BE49-F238E27FC236}">
                <a16:creationId xmlns:a16="http://schemas.microsoft.com/office/drawing/2014/main" id="{FD316A8D-633F-BB7E-99CA-26D54791F5CC}"/>
              </a:ext>
            </a:extLst>
          </p:cNvPr>
          <p:cNvSpPr txBox="1"/>
          <p:nvPr/>
        </p:nvSpPr>
        <p:spPr>
          <a:xfrm>
            <a:off x="4055702" y="45526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3" name="Google Shape;1425;p118">
            <a:extLst>
              <a:ext uri="{FF2B5EF4-FFF2-40B4-BE49-F238E27FC236}">
                <a16:creationId xmlns:a16="http://schemas.microsoft.com/office/drawing/2014/main" id="{EDEC6F80-34F2-1F89-910D-A5E61CCA8D7D}"/>
              </a:ext>
            </a:extLst>
          </p:cNvPr>
          <p:cNvSpPr txBox="1"/>
          <p:nvPr/>
        </p:nvSpPr>
        <p:spPr>
          <a:xfrm>
            <a:off x="4376689" y="45526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7" name="Google Shape;1425;p118">
            <a:extLst>
              <a:ext uri="{FF2B5EF4-FFF2-40B4-BE49-F238E27FC236}">
                <a16:creationId xmlns:a16="http://schemas.microsoft.com/office/drawing/2014/main" id="{8F7E1934-9FCB-E3BA-6F17-C0F989B2F6B7}"/>
              </a:ext>
            </a:extLst>
          </p:cNvPr>
          <p:cNvSpPr txBox="1"/>
          <p:nvPr/>
        </p:nvSpPr>
        <p:spPr>
          <a:xfrm>
            <a:off x="4907223" y="453999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8" name="Google Shape;1425;p118">
            <a:extLst>
              <a:ext uri="{FF2B5EF4-FFF2-40B4-BE49-F238E27FC236}">
                <a16:creationId xmlns:a16="http://schemas.microsoft.com/office/drawing/2014/main" id="{6DD9C1A1-8E39-959B-AF2E-1DC1B11779F5}"/>
              </a:ext>
            </a:extLst>
          </p:cNvPr>
          <p:cNvSpPr txBox="1"/>
          <p:nvPr/>
        </p:nvSpPr>
        <p:spPr>
          <a:xfrm>
            <a:off x="5228210" y="454634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9" name="Google Shape;1425;p118">
            <a:extLst>
              <a:ext uri="{FF2B5EF4-FFF2-40B4-BE49-F238E27FC236}">
                <a16:creationId xmlns:a16="http://schemas.microsoft.com/office/drawing/2014/main" id="{9244CCBF-4407-E8E7-216A-8E12858FCD6D}"/>
              </a:ext>
            </a:extLst>
          </p:cNvPr>
          <p:cNvSpPr txBox="1"/>
          <p:nvPr/>
        </p:nvSpPr>
        <p:spPr>
          <a:xfrm>
            <a:off x="5549197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0" name="Google Shape;1425;p118">
            <a:extLst>
              <a:ext uri="{FF2B5EF4-FFF2-40B4-BE49-F238E27FC236}">
                <a16:creationId xmlns:a16="http://schemas.microsoft.com/office/drawing/2014/main" id="{7933909A-5159-55EC-5D50-027924B2CB55}"/>
              </a:ext>
            </a:extLst>
          </p:cNvPr>
          <p:cNvSpPr txBox="1"/>
          <p:nvPr/>
        </p:nvSpPr>
        <p:spPr>
          <a:xfrm>
            <a:off x="6110009" y="454808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51" name="Google Shape;1425;p118">
            <a:extLst>
              <a:ext uri="{FF2B5EF4-FFF2-40B4-BE49-F238E27FC236}">
                <a16:creationId xmlns:a16="http://schemas.microsoft.com/office/drawing/2014/main" id="{71C5F4F7-9784-FC2C-3FAA-2A5949357104}"/>
              </a:ext>
            </a:extLst>
          </p:cNvPr>
          <p:cNvSpPr txBox="1"/>
          <p:nvPr/>
        </p:nvSpPr>
        <p:spPr>
          <a:xfrm>
            <a:off x="6430996" y="455443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52" name="Google Shape;1425;p118">
            <a:extLst>
              <a:ext uri="{FF2B5EF4-FFF2-40B4-BE49-F238E27FC236}">
                <a16:creationId xmlns:a16="http://schemas.microsoft.com/office/drawing/2014/main" id="{6E258B4F-53D6-5188-4882-2B1D4E718478}"/>
              </a:ext>
            </a:extLst>
          </p:cNvPr>
          <p:cNvSpPr txBox="1"/>
          <p:nvPr/>
        </p:nvSpPr>
        <p:spPr>
          <a:xfrm>
            <a:off x="6751983" y="455443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3" name="Google Shape;1425;p118">
            <a:extLst>
              <a:ext uri="{FF2B5EF4-FFF2-40B4-BE49-F238E27FC236}">
                <a16:creationId xmlns:a16="http://schemas.microsoft.com/office/drawing/2014/main" id="{E922E974-0A44-EB04-A0C3-BC6A56C9A755}"/>
              </a:ext>
            </a:extLst>
          </p:cNvPr>
          <p:cNvSpPr txBox="1"/>
          <p:nvPr/>
        </p:nvSpPr>
        <p:spPr>
          <a:xfrm>
            <a:off x="2311811" y="4893876"/>
            <a:ext cx="4951807" cy="236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intensity of semiconductor fabs</a:t>
            </a:r>
            <a:endParaRPr sz="500" dirty="0"/>
          </a:p>
        </p:txBody>
      </p:sp>
      <p:sp>
        <p:nvSpPr>
          <p:cNvPr id="55" name="Google Shape;1429;p118">
            <a:extLst>
              <a:ext uri="{FF2B5EF4-FFF2-40B4-BE49-F238E27FC236}">
                <a16:creationId xmlns:a16="http://schemas.microsoft.com/office/drawing/2014/main" id="{39803BA2-8FD5-B059-D353-C49A08FE27E9}"/>
              </a:ext>
            </a:extLst>
          </p:cNvPr>
          <p:cNvSpPr/>
          <p:nvPr/>
        </p:nvSpPr>
        <p:spPr>
          <a:xfrm rot="16200000">
            <a:off x="2188078" y="2849019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57" name="Google Shape;1429;p118">
            <a:extLst>
              <a:ext uri="{FF2B5EF4-FFF2-40B4-BE49-F238E27FC236}">
                <a16:creationId xmlns:a16="http://schemas.microsoft.com/office/drawing/2014/main" id="{D30755D6-92DE-D81C-E67D-CBBECAF68961}"/>
              </a:ext>
            </a:extLst>
          </p:cNvPr>
          <p:cNvSpPr/>
          <p:nvPr/>
        </p:nvSpPr>
        <p:spPr>
          <a:xfrm rot="16200000">
            <a:off x="3394050" y="2849018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59" name="Google Shape;1430;p118">
            <a:extLst>
              <a:ext uri="{FF2B5EF4-FFF2-40B4-BE49-F238E27FC236}">
                <a16:creationId xmlns:a16="http://schemas.microsoft.com/office/drawing/2014/main" id="{4FBAB4C2-315E-B8B9-63D0-78091A4D3FC2}"/>
              </a:ext>
            </a:extLst>
          </p:cNvPr>
          <p:cNvSpPr/>
          <p:nvPr/>
        </p:nvSpPr>
        <p:spPr>
          <a:xfrm rot="16200000">
            <a:off x="5199692" y="3281530"/>
            <a:ext cx="1004100" cy="307583"/>
          </a:xfrm>
          <a:prstGeom prst="rect">
            <a:avLst/>
          </a:prstGeom>
          <a:solidFill>
            <a:schemeClr val="accent1">
              <a:lumMod val="60000"/>
              <a:lumOff val="40000"/>
              <a:alpha val="1882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optimal</a:t>
            </a:r>
            <a:endParaRPr sz="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FC66D0-25F1-BBCB-88FB-A5F926F682BA}"/>
              </a:ext>
            </a:extLst>
          </p:cNvPr>
          <p:cNvSpPr/>
          <p:nvPr/>
        </p:nvSpPr>
        <p:spPr>
          <a:xfrm>
            <a:off x="6110009" y="2424332"/>
            <a:ext cx="1087960" cy="2096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680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17;p118">
            <a:extLst>
              <a:ext uri="{FF2B5EF4-FFF2-40B4-BE49-F238E27FC236}">
                <a16:creationId xmlns:a16="http://schemas.microsoft.com/office/drawing/2014/main" id="{FBDD42F4-5123-0A61-A3BA-6CCC7EB0FB80}"/>
              </a:ext>
            </a:extLst>
          </p:cNvPr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" name="Google Shape;1418;p118">
            <a:extLst>
              <a:ext uri="{FF2B5EF4-FFF2-40B4-BE49-F238E27FC236}">
                <a16:creationId xmlns:a16="http://schemas.microsoft.com/office/drawing/2014/main" id="{0596493B-F6C6-CF66-7836-BF0FC0B9CCC7}"/>
              </a:ext>
            </a:extLst>
          </p:cNvPr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19;p118">
            <a:extLst>
              <a:ext uri="{FF2B5EF4-FFF2-40B4-BE49-F238E27FC236}">
                <a16:creationId xmlns:a16="http://schemas.microsoft.com/office/drawing/2014/main" id="{474477D2-4A93-AA1F-65B6-5A14DE0D832A}"/>
              </a:ext>
            </a:extLst>
          </p:cNvPr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7" name="Google Shape;1420;p118">
            <a:extLst>
              <a:ext uri="{FF2B5EF4-FFF2-40B4-BE49-F238E27FC236}">
                <a16:creationId xmlns:a16="http://schemas.microsoft.com/office/drawing/2014/main" id="{95EBF27C-85AD-CE15-3D7D-3DA50DE0A6C0}"/>
              </a:ext>
            </a:extLst>
          </p:cNvPr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21;p118">
            <a:extLst>
              <a:ext uri="{FF2B5EF4-FFF2-40B4-BE49-F238E27FC236}">
                <a16:creationId xmlns:a16="http://schemas.microsoft.com/office/drawing/2014/main" id="{EC05AF96-F921-7DC4-ACEC-303BE5F173A2}"/>
              </a:ext>
            </a:extLst>
          </p:cNvPr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sp>
        <p:nvSpPr>
          <p:cNvPr id="19" name="Google Shape;1431;p118">
            <a:extLst>
              <a:ext uri="{FF2B5EF4-FFF2-40B4-BE49-F238E27FC236}">
                <a16:creationId xmlns:a16="http://schemas.microsoft.com/office/drawing/2014/main" id="{762CBCBE-497F-5B0B-68A3-0D964AA0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20" name="Google Shape;1434;p118">
            <a:extLst>
              <a:ext uri="{FF2B5EF4-FFF2-40B4-BE49-F238E27FC236}">
                <a16:creationId xmlns:a16="http://schemas.microsoft.com/office/drawing/2014/main" id="{2F85C5F4-E6BE-23EB-9A6C-68C1710E8BC3}"/>
              </a:ext>
            </a:extLst>
          </p:cNvPr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" name="Google Shape;1435;p118">
            <a:extLst>
              <a:ext uri="{FF2B5EF4-FFF2-40B4-BE49-F238E27FC236}">
                <a16:creationId xmlns:a16="http://schemas.microsoft.com/office/drawing/2014/main" id="{54756DF0-7841-7387-E7C7-3A60A4250AE3}"/>
              </a:ext>
            </a:extLst>
          </p:cNvPr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1344;p114">
            <a:extLst>
              <a:ext uri="{FF2B5EF4-FFF2-40B4-BE49-F238E27FC236}">
                <a16:creationId xmlns:a16="http://schemas.microsoft.com/office/drawing/2014/main" id="{99B94488-DED8-45D2-05DB-6B76B73FB1C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  <p:cxnSp>
        <p:nvCxnSpPr>
          <p:cNvPr id="23" name="Google Shape;1422;p118">
            <a:extLst>
              <a:ext uri="{FF2B5EF4-FFF2-40B4-BE49-F238E27FC236}">
                <a16:creationId xmlns:a16="http://schemas.microsoft.com/office/drawing/2014/main" id="{D7B844A0-7240-7535-3CB8-1BE56E4DA6AF}"/>
              </a:ext>
            </a:extLst>
          </p:cNvPr>
          <p:cNvCxnSpPr/>
          <p:nvPr/>
        </p:nvCxnSpPr>
        <p:spPr>
          <a:xfrm>
            <a:off x="519214" y="2142879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11DA4B-84FA-34F7-5784-F4979490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 t="5433" r="2395" b="6797"/>
          <a:stretch/>
        </p:blipFill>
        <p:spPr>
          <a:xfrm>
            <a:off x="1538067" y="2333322"/>
            <a:ext cx="5725551" cy="2311195"/>
          </a:xfrm>
          <a:prstGeom prst="rect">
            <a:avLst/>
          </a:prstGeom>
        </p:spPr>
      </p:pic>
      <p:cxnSp>
        <p:nvCxnSpPr>
          <p:cNvPr id="26" name="Google Shape;1422;p118">
            <a:extLst>
              <a:ext uri="{FF2B5EF4-FFF2-40B4-BE49-F238E27FC236}">
                <a16:creationId xmlns:a16="http://schemas.microsoft.com/office/drawing/2014/main" id="{738DD606-EECA-D375-4A20-FAC5587A8267}"/>
              </a:ext>
            </a:extLst>
          </p:cNvPr>
          <p:cNvCxnSpPr>
            <a:cxnSpLocks/>
          </p:cNvCxnSpPr>
          <p:nvPr/>
        </p:nvCxnSpPr>
        <p:spPr>
          <a:xfrm flipV="1">
            <a:off x="3611441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" name="Google Shape;1422;p118">
            <a:extLst>
              <a:ext uri="{FF2B5EF4-FFF2-40B4-BE49-F238E27FC236}">
                <a16:creationId xmlns:a16="http://schemas.microsoft.com/office/drawing/2014/main" id="{4B4BCEBB-0699-D432-EC8C-CAFC49B1D652}"/>
              </a:ext>
            </a:extLst>
          </p:cNvPr>
          <p:cNvCxnSpPr>
            <a:cxnSpLocks/>
          </p:cNvCxnSpPr>
          <p:nvPr/>
        </p:nvCxnSpPr>
        <p:spPr>
          <a:xfrm flipV="1">
            <a:off x="4828296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2" name="Google Shape;1422;p118">
            <a:extLst>
              <a:ext uri="{FF2B5EF4-FFF2-40B4-BE49-F238E27FC236}">
                <a16:creationId xmlns:a16="http://schemas.microsoft.com/office/drawing/2014/main" id="{BA112362-4119-F329-FF12-CBECB4C58DDB}"/>
              </a:ext>
            </a:extLst>
          </p:cNvPr>
          <p:cNvCxnSpPr>
            <a:cxnSpLocks/>
          </p:cNvCxnSpPr>
          <p:nvPr/>
        </p:nvCxnSpPr>
        <p:spPr>
          <a:xfrm flipV="1">
            <a:off x="6031083" y="2360910"/>
            <a:ext cx="0" cy="26237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Google Shape;1425;p118">
            <a:extLst>
              <a:ext uri="{FF2B5EF4-FFF2-40B4-BE49-F238E27FC236}">
                <a16:creationId xmlns:a16="http://schemas.microsoft.com/office/drawing/2014/main" id="{61EAC033-7C32-7E69-CC59-604FFEC916D6}"/>
              </a:ext>
            </a:extLst>
          </p:cNvPr>
          <p:cNvSpPr txBox="1"/>
          <p:nvPr/>
        </p:nvSpPr>
        <p:spPr>
          <a:xfrm>
            <a:off x="2392966" y="4717116"/>
            <a:ext cx="1232534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Coal</a:t>
            </a:r>
            <a:endParaRPr sz="200" dirty="0"/>
          </a:p>
        </p:txBody>
      </p:sp>
      <p:sp>
        <p:nvSpPr>
          <p:cNvPr id="34" name="Google Shape;1432;p118">
            <a:extLst>
              <a:ext uri="{FF2B5EF4-FFF2-40B4-BE49-F238E27FC236}">
                <a16:creationId xmlns:a16="http://schemas.microsoft.com/office/drawing/2014/main" id="{D5C3636E-CB85-6E3D-0DC5-51D329CF3C2E}"/>
              </a:ext>
            </a:extLst>
          </p:cNvPr>
          <p:cNvSpPr txBox="1"/>
          <p:nvPr/>
        </p:nvSpPr>
        <p:spPr>
          <a:xfrm>
            <a:off x="6031083" y="4717116"/>
            <a:ext cx="1209078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Carbon-free</a:t>
            </a:r>
            <a:endParaRPr sz="200" dirty="0"/>
          </a:p>
        </p:txBody>
      </p:sp>
      <p:sp>
        <p:nvSpPr>
          <p:cNvPr id="36" name="Google Shape;1432;p118">
            <a:extLst>
              <a:ext uri="{FF2B5EF4-FFF2-40B4-BE49-F238E27FC236}">
                <a16:creationId xmlns:a16="http://schemas.microsoft.com/office/drawing/2014/main" id="{ED1C95D2-2985-DB55-60E1-8CC2FD49C98B}"/>
              </a:ext>
            </a:extLst>
          </p:cNvPr>
          <p:cNvSpPr txBox="1"/>
          <p:nvPr/>
        </p:nvSpPr>
        <p:spPr>
          <a:xfrm>
            <a:off x="4842355" y="4717116"/>
            <a:ext cx="1216851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Renewable</a:t>
            </a:r>
            <a:endParaRPr sz="200" dirty="0"/>
          </a:p>
        </p:txBody>
      </p:sp>
      <p:sp>
        <p:nvSpPr>
          <p:cNvPr id="37" name="Google Shape;1432;p118">
            <a:extLst>
              <a:ext uri="{FF2B5EF4-FFF2-40B4-BE49-F238E27FC236}">
                <a16:creationId xmlns:a16="http://schemas.microsoft.com/office/drawing/2014/main" id="{5FAE7E7F-37BE-46D9-AAF3-B77B9928043D}"/>
              </a:ext>
            </a:extLst>
          </p:cNvPr>
          <p:cNvSpPr txBox="1"/>
          <p:nvPr/>
        </p:nvSpPr>
        <p:spPr>
          <a:xfrm>
            <a:off x="3625500" y="4715265"/>
            <a:ext cx="1216855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b="1" dirty="0">
                <a:solidFill>
                  <a:srgbClr val="151619"/>
                </a:solidFill>
              </a:rPr>
              <a:t>Taiwan</a:t>
            </a:r>
            <a:endParaRPr sz="200" dirty="0"/>
          </a:p>
        </p:txBody>
      </p:sp>
      <p:sp>
        <p:nvSpPr>
          <p:cNvPr id="38" name="Google Shape;1425;p118">
            <a:extLst>
              <a:ext uri="{FF2B5EF4-FFF2-40B4-BE49-F238E27FC236}">
                <a16:creationId xmlns:a16="http://schemas.microsoft.com/office/drawing/2014/main" id="{950355D0-13EA-E089-3B3E-92280811AC8E}"/>
              </a:ext>
            </a:extLst>
          </p:cNvPr>
          <p:cNvSpPr txBox="1"/>
          <p:nvPr/>
        </p:nvSpPr>
        <p:spPr>
          <a:xfrm>
            <a:off x="2506255" y="45556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39" name="Google Shape;1425;p118">
            <a:extLst>
              <a:ext uri="{FF2B5EF4-FFF2-40B4-BE49-F238E27FC236}">
                <a16:creationId xmlns:a16="http://schemas.microsoft.com/office/drawing/2014/main" id="{92190B42-76E2-6C6C-BF17-2963E0EA8FA0}"/>
              </a:ext>
            </a:extLst>
          </p:cNvPr>
          <p:cNvSpPr txBox="1"/>
          <p:nvPr/>
        </p:nvSpPr>
        <p:spPr>
          <a:xfrm>
            <a:off x="2827242" y="45619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0" name="Google Shape;1425;p118">
            <a:extLst>
              <a:ext uri="{FF2B5EF4-FFF2-40B4-BE49-F238E27FC236}">
                <a16:creationId xmlns:a16="http://schemas.microsoft.com/office/drawing/2014/main" id="{7B765214-EF25-EA2F-2CFB-3B78319DD37E}"/>
              </a:ext>
            </a:extLst>
          </p:cNvPr>
          <p:cNvSpPr txBox="1"/>
          <p:nvPr/>
        </p:nvSpPr>
        <p:spPr>
          <a:xfrm>
            <a:off x="3148229" y="45619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1" name="Google Shape;1425;p118">
            <a:extLst>
              <a:ext uri="{FF2B5EF4-FFF2-40B4-BE49-F238E27FC236}">
                <a16:creationId xmlns:a16="http://schemas.microsoft.com/office/drawing/2014/main" id="{BE1DB164-2387-7FFD-8E31-484E501E420D}"/>
              </a:ext>
            </a:extLst>
          </p:cNvPr>
          <p:cNvSpPr txBox="1"/>
          <p:nvPr/>
        </p:nvSpPr>
        <p:spPr>
          <a:xfrm>
            <a:off x="3734715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2" name="Google Shape;1425;p118">
            <a:extLst>
              <a:ext uri="{FF2B5EF4-FFF2-40B4-BE49-F238E27FC236}">
                <a16:creationId xmlns:a16="http://schemas.microsoft.com/office/drawing/2014/main" id="{FD316A8D-633F-BB7E-99CA-26D54791F5CC}"/>
              </a:ext>
            </a:extLst>
          </p:cNvPr>
          <p:cNvSpPr txBox="1"/>
          <p:nvPr/>
        </p:nvSpPr>
        <p:spPr>
          <a:xfrm>
            <a:off x="4055702" y="455269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3" name="Google Shape;1425;p118">
            <a:extLst>
              <a:ext uri="{FF2B5EF4-FFF2-40B4-BE49-F238E27FC236}">
                <a16:creationId xmlns:a16="http://schemas.microsoft.com/office/drawing/2014/main" id="{EDEC6F80-34F2-1F89-910D-A5E61CCA8D7D}"/>
              </a:ext>
            </a:extLst>
          </p:cNvPr>
          <p:cNvSpPr txBox="1"/>
          <p:nvPr/>
        </p:nvSpPr>
        <p:spPr>
          <a:xfrm>
            <a:off x="4376689" y="4552695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47" name="Google Shape;1425;p118">
            <a:extLst>
              <a:ext uri="{FF2B5EF4-FFF2-40B4-BE49-F238E27FC236}">
                <a16:creationId xmlns:a16="http://schemas.microsoft.com/office/drawing/2014/main" id="{8F7E1934-9FCB-E3BA-6F17-C0F989B2F6B7}"/>
              </a:ext>
            </a:extLst>
          </p:cNvPr>
          <p:cNvSpPr txBox="1"/>
          <p:nvPr/>
        </p:nvSpPr>
        <p:spPr>
          <a:xfrm>
            <a:off x="4907223" y="453999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48" name="Google Shape;1425;p118">
            <a:extLst>
              <a:ext uri="{FF2B5EF4-FFF2-40B4-BE49-F238E27FC236}">
                <a16:creationId xmlns:a16="http://schemas.microsoft.com/office/drawing/2014/main" id="{6DD9C1A1-8E39-959B-AF2E-1DC1B11779F5}"/>
              </a:ext>
            </a:extLst>
          </p:cNvPr>
          <p:cNvSpPr txBox="1"/>
          <p:nvPr/>
        </p:nvSpPr>
        <p:spPr>
          <a:xfrm>
            <a:off x="5228210" y="454634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49" name="Google Shape;1425;p118">
            <a:extLst>
              <a:ext uri="{FF2B5EF4-FFF2-40B4-BE49-F238E27FC236}">
                <a16:creationId xmlns:a16="http://schemas.microsoft.com/office/drawing/2014/main" id="{9244CCBF-4407-E8E7-216A-8E12858FCD6D}"/>
              </a:ext>
            </a:extLst>
          </p:cNvPr>
          <p:cNvSpPr txBox="1"/>
          <p:nvPr/>
        </p:nvSpPr>
        <p:spPr>
          <a:xfrm>
            <a:off x="5549197" y="454634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0" name="Google Shape;1425;p118">
            <a:extLst>
              <a:ext uri="{FF2B5EF4-FFF2-40B4-BE49-F238E27FC236}">
                <a16:creationId xmlns:a16="http://schemas.microsoft.com/office/drawing/2014/main" id="{7933909A-5159-55EC-5D50-027924B2CB55}"/>
              </a:ext>
            </a:extLst>
          </p:cNvPr>
          <p:cNvSpPr txBox="1"/>
          <p:nvPr/>
        </p:nvSpPr>
        <p:spPr>
          <a:xfrm>
            <a:off x="6110009" y="454808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200" dirty="0"/>
          </a:p>
        </p:txBody>
      </p:sp>
      <p:sp>
        <p:nvSpPr>
          <p:cNvPr id="51" name="Google Shape;1425;p118">
            <a:extLst>
              <a:ext uri="{FF2B5EF4-FFF2-40B4-BE49-F238E27FC236}">
                <a16:creationId xmlns:a16="http://schemas.microsoft.com/office/drawing/2014/main" id="{71C5F4F7-9784-FC2C-3FAA-2A5949357104}"/>
              </a:ext>
            </a:extLst>
          </p:cNvPr>
          <p:cNvSpPr txBox="1"/>
          <p:nvPr/>
        </p:nvSpPr>
        <p:spPr>
          <a:xfrm>
            <a:off x="6430996" y="4554437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" dirty="0"/>
          </a:p>
        </p:txBody>
      </p:sp>
      <p:sp>
        <p:nvSpPr>
          <p:cNvPr id="52" name="Google Shape;1425;p118">
            <a:extLst>
              <a:ext uri="{FF2B5EF4-FFF2-40B4-BE49-F238E27FC236}">
                <a16:creationId xmlns:a16="http://schemas.microsoft.com/office/drawing/2014/main" id="{6E258B4F-53D6-5188-4882-2B1D4E718478}"/>
              </a:ext>
            </a:extLst>
          </p:cNvPr>
          <p:cNvSpPr txBox="1"/>
          <p:nvPr/>
        </p:nvSpPr>
        <p:spPr>
          <a:xfrm>
            <a:off x="6751983" y="4554436"/>
            <a:ext cx="335862" cy="1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05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</a:t>
            </a:r>
            <a:endParaRPr sz="200" dirty="0"/>
          </a:p>
        </p:txBody>
      </p:sp>
      <p:sp>
        <p:nvSpPr>
          <p:cNvPr id="53" name="Google Shape;1425;p118">
            <a:extLst>
              <a:ext uri="{FF2B5EF4-FFF2-40B4-BE49-F238E27FC236}">
                <a16:creationId xmlns:a16="http://schemas.microsoft.com/office/drawing/2014/main" id="{E922E974-0A44-EB04-A0C3-BC6A56C9A755}"/>
              </a:ext>
            </a:extLst>
          </p:cNvPr>
          <p:cNvSpPr txBox="1"/>
          <p:nvPr/>
        </p:nvSpPr>
        <p:spPr>
          <a:xfrm>
            <a:off x="2311811" y="4893876"/>
            <a:ext cx="4951807" cy="2369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intensity of semiconductor fabs</a:t>
            </a:r>
            <a:endParaRPr sz="500" dirty="0"/>
          </a:p>
        </p:txBody>
      </p:sp>
      <p:sp>
        <p:nvSpPr>
          <p:cNvPr id="55" name="Google Shape;1429;p118">
            <a:extLst>
              <a:ext uri="{FF2B5EF4-FFF2-40B4-BE49-F238E27FC236}">
                <a16:creationId xmlns:a16="http://schemas.microsoft.com/office/drawing/2014/main" id="{39803BA2-8FD5-B059-D353-C49A08FE27E9}"/>
              </a:ext>
            </a:extLst>
          </p:cNvPr>
          <p:cNvSpPr/>
          <p:nvPr/>
        </p:nvSpPr>
        <p:spPr>
          <a:xfrm rot="16200000">
            <a:off x="2188078" y="2849019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56" name="Google Shape;1430;p118">
            <a:extLst>
              <a:ext uri="{FF2B5EF4-FFF2-40B4-BE49-F238E27FC236}">
                <a16:creationId xmlns:a16="http://schemas.microsoft.com/office/drawing/2014/main" id="{EF12A35D-BDE6-89BA-D037-0839F90808A0}"/>
              </a:ext>
            </a:extLst>
          </p:cNvPr>
          <p:cNvSpPr/>
          <p:nvPr/>
        </p:nvSpPr>
        <p:spPr>
          <a:xfrm rot="16200000">
            <a:off x="6408118" y="3281530"/>
            <a:ext cx="1004100" cy="307583"/>
          </a:xfrm>
          <a:prstGeom prst="rect">
            <a:avLst/>
          </a:prstGeom>
          <a:solidFill>
            <a:schemeClr val="accent1">
              <a:lumMod val="60000"/>
              <a:lumOff val="40000"/>
              <a:alpha val="1882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optimal</a:t>
            </a:r>
            <a:endParaRPr sz="400" dirty="0"/>
          </a:p>
        </p:txBody>
      </p:sp>
      <p:sp>
        <p:nvSpPr>
          <p:cNvPr id="57" name="Google Shape;1429;p118">
            <a:extLst>
              <a:ext uri="{FF2B5EF4-FFF2-40B4-BE49-F238E27FC236}">
                <a16:creationId xmlns:a16="http://schemas.microsoft.com/office/drawing/2014/main" id="{D30755D6-92DE-D81C-E67D-CBBECAF68961}"/>
              </a:ext>
            </a:extLst>
          </p:cNvPr>
          <p:cNvSpPr/>
          <p:nvPr/>
        </p:nvSpPr>
        <p:spPr>
          <a:xfrm rot="16200000">
            <a:off x="3394050" y="2849018"/>
            <a:ext cx="972216" cy="307583"/>
          </a:xfrm>
          <a:prstGeom prst="rect">
            <a:avLst/>
          </a:prstGeom>
          <a:solidFill>
            <a:schemeClr val="accent4">
              <a:lumMod val="60000"/>
              <a:lumOff val="40000"/>
              <a:alpha val="4980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optimal</a:t>
            </a:r>
            <a:endParaRPr sz="1200" dirty="0"/>
          </a:p>
        </p:txBody>
      </p:sp>
      <p:sp>
        <p:nvSpPr>
          <p:cNvPr id="59" name="Google Shape;1430;p118">
            <a:extLst>
              <a:ext uri="{FF2B5EF4-FFF2-40B4-BE49-F238E27FC236}">
                <a16:creationId xmlns:a16="http://schemas.microsoft.com/office/drawing/2014/main" id="{4FBAB4C2-315E-B8B9-63D0-78091A4D3FC2}"/>
              </a:ext>
            </a:extLst>
          </p:cNvPr>
          <p:cNvSpPr/>
          <p:nvPr/>
        </p:nvSpPr>
        <p:spPr>
          <a:xfrm rot="16200000">
            <a:off x="5199692" y="3281530"/>
            <a:ext cx="1004100" cy="307583"/>
          </a:xfrm>
          <a:prstGeom prst="rect">
            <a:avLst/>
          </a:prstGeom>
          <a:solidFill>
            <a:schemeClr val="accent1">
              <a:lumMod val="60000"/>
              <a:lumOff val="40000"/>
              <a:alpha val="18823"/>
            </a:scheme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2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optimal</a:t>
            </a:r>
            <a:endParaRPr sz="400" dirty="0"/>
          </a:p>
        </p:txBody>
      </p:sp>
    </p:spTree>
    <p:extLst>
      <p:ext uri="{BB962C8B-B14F-4D97-AF65-F5344CB8AC3E}">
        <p14:creationId xmlns:p14="http://schemas.microsoft.com/office/powerpoint/2010/main" val="2608937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9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443" name="Google Shape;144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9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40" t="14103" r="12681" b="17395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9"/>
          <p:cNvSpPr txBox="1"/>
          <p:nvPr/>
        </p:nvSpPr>
        <p:spPr>
          <a:xfrm>
            <a:off x="3866520" y="1284394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446" name="Google Shape;1446;p119"/>
          <p:cNvSpPr txBox="1"/>
          <p:nvPr/>
        </p:nvSpPr>
        <p:spPr>
          <a:xfrm>
            <a:off x="5923093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447" name="Google Shape;1447;p119"/>
          <p:cNvSpPr txBox="1"/>
          <p:nvPr/>
        </p:nvSpPr>
        <p:spPr>
          <a:xfrm>
            <a:off x="1710750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448" name="Google Shape;1448;p119"/>
          <p:cNvSpPr txBox="1"/>
          <p:nvPr/>
        </p:nvSpPr>
        <p:spPr>
          <a:xfrm>
            <a:off x="5515644" y="1212472"/>
            <a:ext cx="2090013" cy="661099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449" name="Google Shape;1449;p119"/>
          <p:cNvSpPr txBox="1"/>
          <p:nvPr/>
        </p:nvSpPr>
        <p:spPr>
          <a:xfrm>
            <a:off x="6066020" y="4008940"/>
            <a:ext cx="1694304" cy="623370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450" name="Google Shape;1450;p119"/>
          <p:cNvSpPr txBox="1"/>
          <p:nvPr/>
        </p:nvSpPr>
        <p:spPr>
          <a:xfrm>
            <a:off x="909021" y="4100778"/>
            <a:ext cx="2235548" cy="479041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451" name="Google Shape;1451;p119"/>
          <p:cNvSpPr/>
          <p:nvPr/>
        </p:nvSpPr>
        <p:spPr>
          <a:xfrm>
            <a:off x="3786890" y="1177654"/>
            <a:ext cx="3973434" cy="730736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457" name="Google Shape;1457;p12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58" name="Google Shape;1458;p12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59" name="Google Shape;1459;p12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2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61" name="Google Shape;1461;p12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2" name="Google Shape;1462;p120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63" name="Google Shape;1463;p120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64" name="Google Shape;1464;p12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65" name="Google Shape;1465;p12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471" name="Google Shape;1471;p12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72" name="Google Shape;1472;p121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73" name="Google Shape;1473;p121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2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75" name="Google Shape;1475;p121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6" name="Google Shape;1476;p12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77" name="Google Shape;1477;p12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78" name="Google Shape;1478;p121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79" name="Google Shape;1479;p121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80" name="Google Shape;1480;p121"/>
          <p:cNvSpPr txBox="1"/>
          <p:nvPr/>
        </p:nvSpPr>
        <p:spPr>
          <a:xfrm>
            <a:off x="842782" y="3631455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30 FPS target</a:t>
            </a:r>
            <a:endParaRPr sz="12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1481" name="Google Shape;1481;p121"/>
          <p:cNvCxnSpPr/>
          <p:nvPr/>
        </p:nvCxnSpPr>
        <p:spPr>
          <a:xfrm rot="10800000">
            <a:off x="947837" y="2024071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pic>
        <p:nvPicPr>
          <p:cNvPr id="1482" name="Google Shape;148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21"/>
          <p:cNvSpPr/>
          <p:nvPr/>
        </p:nvSpPr>
        <p:spPr>
          <a:xfrm>
            <a:off x="1474876" y="2131990"/>
            <a:ext cx="2368800" cy="206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1484" name="Google Shape;1484;p121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485" name="Google Shape;1485;p121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</p:spTree>
    <p:extLst>
      <p:ext uri="{BB962C8B-B14F-4D97-AF65-F5344CB8AC3E}">
        <p14:creationId xmlns:p14="http://schemas.microsoft.com/office/powerpoint/2010/main" val="3281775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491" name="Google Shape;1491;p12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 dirty="0"/>
          </a:p>
        </p:txBody>
      </p:sp>
      <p:sp>
        <p:nvSpPr>
          <p:cNvPr id="1492" name="Google Shape;1492;p12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 dirty="0"/>
          </a:p>
        </p:txBody>
      </p:sp>
      <p:sp>
        <p:nvSpPr>
          <p:cNvPr id="1493" name="Google Shape;1493;p12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2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 dirty="0"/>
          </a:p>
        </p:txBody>
      </p:sp>
      <p:sp>
        <p:nvSpPr>
          <p:cNvPr id="1495" name="Google Shape;1495;p12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122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97" name="Google Shape;1497;p122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98" name="Google Shape;1498;p12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 dirty="0"/>
          </a:p>
        </p:txBody>
      </p:sp>
      <p:cxnSp>
        <p:nvCxnSpPr>
          <p:cNvPr id="1499" name="Google Shape;1499;p12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500" name="Google Shape;150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22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02" name="Google Shape;1502;p122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08" name="Google Shape;1508;p123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09" name="Google Shape;1509;p123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10" name="Google Shape;1510;p123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3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3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13" name="Google Shape;1513;p123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14" name="Google Shape;1514;p123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15" name="Google Shape;1515;p123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16" name="Google Shape;1516;p123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517" name="Google Shape;151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8" name="Google Shape;1518;p123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19" name="Google Shape;1519;p123"/>
          <p:cNvSpPr/>
          <p:nvPr/>
        </p:nvSpPr>
        <p:spPr>
          <a:xfrm>
            <a:off x="3602227" y="202821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20" name="Google Shape;1520;p123"/>
          <p:cNvSpPr/>
          <p:nvPr/>
        </p:nvSpPr>
        <p:spPr>
          <a:xfrm>
            <a:off x="3059302" y="292356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21" name="Google Shape;1521;p123"/>
          <p:cNvSpPr txBox="1"/>
          <p:nvPr/>
        </p:nvSpPr>
        <p:spPr>
          <a:xfrm>
            <a:off x="3303310" y="3299809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3"/>
          <p:cNvSpPr txBox="1"/>
          <p:nvPr/>
        </p:nvSpPr>
        <p:spPr>
          <a:xfrm>
            <a:off x="2711639" y="1890712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3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524" name="Google Shape;1524;p123"/>
          <p:cNvCxnSpPr/>
          <p:nvPr/>
        </p:nvCxnSpPr>
        <p:spPr>
          <a:xfrm rot="10800000">
            <a:off x="3388650" y="3105709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30389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0" name="Google Shape;1530;p124"/>
          <p:cNvCxnSpPr/>
          <p:nvPr/>
        </p:nvCxnSpPr>
        <p:spPr>
          <a:xfrm rot="10800000">
            <a:off x="2629887" y="2119019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31" name="Google Shape;1531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532" name="Google Shape;1532;p124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33" name="Google Shape;1533;p124"/>
          <p:cNvSpPr/>
          <p:nvPr/>
        </p:nvSpPr>
        <p:spPr>
          <a:xfrm>
            <a:off x="3602227" y="2030388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4" name="Google Shape;1534;p124"/>
          <p:cNvSpPr/>
          <p:nvPr/>
        </p:nvSpPr>
        <p:spPr>
          <a:xfrm>
            <a:off x="3059302" y="2925738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5" name="Google Shape;1535;p124"/>
          <p:cNvSpPr/>
          <p:nvPr/>
        </p:nvSpPr>
        <p:spPr>
          <a:xfrm>
            <a:off x="2697352" y="3229099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6" name="Google Shape;1536;p124"/>
          <p:cNvSpPr txBox="1"/>
          <p:nvPr/>
        </p:nvSpPr>
        <p:spPr>
          <a:xfrm>
            <a:off x="1478401" y="3101231"/>
            <a:ext cx="950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24"/>
          <p:cNvSpPr txBox="1"/>
          <p:nvPr/>
        </p:nvSpPr>
        <p:spPr>
          <a:xfrm>
            <a:off x="3303310" y="3301982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24"/>
          <p:cNvSpPr txBox="1"/>
          <p:nvPr/>
        </p:nvSpPr>
        <p:spPr>
          <a:xfrm>
            <a:off x="2711639" y="1892885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24"/>
          <p:cNvSpPr txBox="1"/>
          <p:nvPr/>
        </p:nvSpPr>
        <p:spPr>
          <a:xfrm>
            <a:off x="2524832" y="3726403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sp>
        <p:nvSpPr>
          <p:cNvPr id="1540" name="Google Shape;1540;p124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41" name="Google Shape;1541;p124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24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24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44" name="Google Shape;1544;p124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545" name="Google Shape;1545;p124"/>
          <p:cNvCxnSpPr/>
          <p:nvPr/>
        </p:nvCxnSpPr>
        <p:spPr>
          <a:xfrm rot="10800000">
            <a:off x="3388650" y="3107882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46" name="Google Shape;1546;p124"/>
          <p:cNvCxnSpPr>
            <a:endCxn id="1535" idx="1"/>
          </p:cNvCxnSpPr>
          <p:nvPr/>
        </p:nvCxnSpPr>
        <p:spPr>
          <a:xfrm>
            <a:off x="2320395" y="3221522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47" name="Google Shape;1547;p124"/>
          <p:cNvSpPr txBox="1"/>
          <p:nvPr/>
        </p:nvSpPr>
        <p:spPr>
          <a:xfrm>
            <a:off x="1509196" y="2197753"/>
            <a:ext cx="950400" cy="7281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4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49" name="Google Shape;1549;p124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50" name="Google Shape;1550;p124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6" name="Google Shape;254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7" name="Google Shape;2547;p180"/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48" name="Google Shape;2548;p1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549" name="Google Shape;2549;p18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50" name="Google Shape;2550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180"/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2" name="Google Shape;2552;p180"/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3" name="Google Shape;2553;p180"/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4" name="Google Shape;2554;p180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5" name="Google Shape;2555;p180"/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80"/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80"/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80"/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sp>
        <p:nvSpPr>
          <p:cNvPr id="2559" name="Google Shape;2559;p18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60" name="Google Shape;2560;p18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8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8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63" name="Google Shape;2563;p18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64" name="Google Shape;2564;p180"/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65" name="Google Shape;2565;p180"/>
          <p:cNvCxnSpPr>
            <a:endCxn id="2553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66" name="Google Shape;2566;p180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567" name="Google Shape;2567;p180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68" name="Google Shape;2568;p180"/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180"/>
          <p:cNvSpPr txBox="1"/>
          <p:nvPr/>
        </p:nvSpPr>
        <p:spPr>
          <a:xfrm>
            <a:off x="6634008" y="1644534"/>
            <a:ext cx="1192464" cy="288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8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571" name="Google Shape;2571;p180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72" name="Google Shape;2572;p180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0713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580" name="Google Shape;2580;p18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81" name="Google Shape;2581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181"/>
          <p:cNvSpPr/>
          <p:nvPr/>
        </p:nvSpPr>
        <p:spPr>
          <a:xfrm>
            <a:off x="6932592" y="301077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90" name="Google Shape;2590;p181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91" name="Google Shape;2591;p181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81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81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94" name="Google Shape;2594;p181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597" name="Google Shape;2597;p181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598" name="Google Shape;2598;p181"/>
          <p:cNvCxnSpPr/>
          <p:nvPr/>
        </p:nvCxnSpPr>
        <p:spPr>
          <a:xfrm>
            <a:off x="5691306" y="3139227"/>
            <a:ext cx="1192500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00" name="Google Shape;2600;p181"/>
          <p:cNvSpPr/>
          <p:nvPr/>
        </p:nvSpPr>
        <p:spPr>
          <a:xfrm>
            <a:off x="6353342" y="330655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01" name="Google Shape;2601;p181"/>
          <p:cNvSpPr/>
          <p:nvPr/>
        </p:nvSpPr>
        <p:spPr>
          <a:xfrm rot="6528643">
            <a:off x="6374202" y="2812254"/>
            <a:ext cx="766647" cy="823380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18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03" name="Google Shape;2603;p18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04" name="Google Shape;2604;p18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" name="Google Shape;2546;p180">
            <a:extLst>
              <a:ext uri="{FF2B5EF4-FFF2-40B4-BE49-F238E27FC236}">
                <a16:creationId xmlns:a16="http://schemas.microsoft.com/office/drawing/2014/main" id="{1888B354-D288-0D19-46E3-EF22698AA9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547;p180">
            <a:extLst>
              <a:ext uri="{FF2B5EF4-FFF2-40B4-BE49-F238E27FC236}">
                <a16:creationId xmlns:a16="http://schemas.microsoft.com/office/drawing/2014/main" id="{07CB6434-62A9-0703-7409-CCE0B44C1DD6}"/>
              </a:ext>
            </a:extLst>
          </p:cNvPr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4" name="Google Shape;2551;p180">
            <a:extLst>
              <a:ext uri="{FF2B5EF4-FFF2-40B4-BE49-F238E27FC236}">
                <a16:creationId xmlns:a16="http://schemas.microsoft.com/office/drawing/2014/main" id="{F9714B56-535F-9D97-FC03-51122BA4216F}"/>
              </a:ext>
            </a:extLst>
          </p:cNvPr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2552;p180">
            <a:extLst>
              <a:ext uri="{FF2B5EF4-FFF2-40B4-BE49-F238E27FC236}">
                <a16:creationId xmlns:a16="http://schemas.microsoft.com/office/drawing/2014/main" id="{8E9C0462-83FE-FD57-2E8F-973F7894CCE0}"/>
              </a:ext>
            </a:extLst>
          </p:cNvPr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2553;p180">
            <a:extLst>
              <a:ext uri="{FF2B5EF4-FFF2-40B4-BE49-F238E27FC236}">
                <a16:creationId xmlns:a16="http://schemas.microsoft.com/office/drawing/2014/main" id="{D8979C6C-36D2-0BA0-E7A3-827DDC79ABA0}"/>
              </a:ext>
            </a:extLst>
          </p:cNvPr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2555;p180">
            <a:extLst>
              <a:ext uri="{FF2B5EF4-FFF2-40B4-BE49-F238E27FC236}">
                <a16:creationId xmlns:a16="http://schemas.microsoft.com/office/drawing/2014/main" id="{B3542197-2F24-BBD3-F2C5-E9003F6318D5}"/>
              </a:ext>
            </a:extLst>
          </p:cNvPr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6;p180">
            <a:extLst>
              <a:ext uri="{FF2B5EF4-FFF2-40B4-BE49-F238E27FC236}">
                <a16:creationId xmlns:a16="http://schemas.microsoft.com/office/drawing/2014/main" id="{39D55812-D180-A27B-4D5C-95609900CEF5}"/>
              </a:ext>
            </a:extLst>
          </p:cNvPr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57;p180">
            <a:extLst>
              <a:ext uri="{FF2B5EF4-FFF2-40B4-BE49-F238E27FC236}">
                <a16:creationId xmlns:a16="http://schemas.microsoft.com/office/drawing/2014/main" id="{3B50E293-EFC9-F0A5-3867-C2310F068111}"/>
              </a:ext>
            </a:extLst>
          </p:cNvPr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58;p180">
            <a:extLst>
              <a:ext uri="{FF2B5EF4-FFF2-40B4-BE49-F238E27FC236}">
                <a16:creationId xmlns:a16="http://schemas.microsoft.com/office/drawing/2014/main" id="{1C09690F-A181-1F27-0D4C-6D2EBB18C370}"/>
              </a:ext>
            </a:extLst>
          </p:cNvPr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1" name="Google Shape;2564;p180">
            <a:extLst>
              <a:ext uri="{FF2B5EF4-FFF2-40B4-BE49-F238E27FC236}">
                <a16:creationId xmlns:a16="http://schemas.microsoft.com/office/drawing/2014/main" id="{6B0E993D-DA91-58CB-062F-3A446B85B0CF}"/>
              </a:ext>
            </a:extLst>
          </p:cNvPr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2565;p180">
            <a:extLst>
              <a:ext uri="{FF2B5EF4-FFF2-40B4-BE49-F238E27FC236}">
                <a16:creationId xmlns:a16="http://schemas.microsoft.com/office/drawing/2014/main" id="{4F4FADEE-17BA-4514-CF8E-A03DD25DB545}"/>
              </a:ext>
            </a:extLst>
          </p:cNvPr>
          <p:cNvCxnSpPr>
            <a:endCxn id="6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2568;p180">
            <a:extLst>
              <a:ext uri="{FF2B5EF4-FFF2-40B4-BE49-F238E27FC236}">
                <a16:creationId xmlns:a16="http://schemas.microsoft.com/office/drawing/2014/main" id="{8218C13E-F97F-58DE-1F10-F349CD6E3518}"/>
              </a:ext>
            </a:extLst>
          </p:cNvPr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260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612" name="Google Shape;2612;p18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613" name="Google Shape;2613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182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22" name="Google Shape;2622;p18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23" name="Google Shape;2623;p18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8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18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626" name="Google Shape;2626;p18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29" name="Google Shape;2629;p182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630" name="Google Shape;2630;p182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2631" name="Google Shape;2631;p182"/>
          <p:cNvCxnSpPr/>
          <p:nvPr/>
        </p:nvCxnSpPr>
        <p:spPr>
          <a:xfrm>
            <a:off x="5691306" y="2911432"/>
            <a:ext cx="1417832" cy="0"/>
          </a:xfrm>
          <a:prstGeom prst="straightConnector1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32" name="Google Shape;2632;p182"/>
          <p:cNvSpPr txBox="1"/>
          <p:nvPr/>
        </p:nvSpPr>
        <p:spPr>
          <a:xfrm>
            <a:off x="5683463" y="2012988"/>
            <a:ext cx="1515520" cy="727985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+mn-lt"/>
                <a:ea typeface="Arial"/>
                <a:cs typeface="Arial"/>
                <a:sym typeface="Arial"/>
              </a:rPr>
              <a:t>30% carbon increase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+mn-lt"/>
                <a:ea typeface="Arial"/>
                <a:cs typeface="Arial"/>
                <a:sym typeface="Arial"/>
              </a:rPr>
              <a:t>(Jevon’s paradox)</a:t>
            </a:r>
            <a:endParaRPr sz="1400" b="1" i="0" baseline="-25000">
              <a:solidFill>
                <a:srgbClr val="92100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82"/>
          <p:cNvSpPr/>
          <p:nvPr/>
        </p:nvSpPr>
        <p:spPr>
          <a:xfrm>
            <a:off x="6353342" y="330655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35" name="Google Shape;2635;p182"/>
          <p:cNvSpPr/>
          <p:nvPr/>
        </p:nvSpPr>
        <p:spPr>
          <a:xfrm rot="6528742">
            <a:off x="6374075" y="2812294"/>
            <a:ext cx="766803" cy="823413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82"/>
          <p:cNvSpPr/>
          <p:nvPr/>
        </p:nvSpPr>
        <p:spPr>
          <a:xfrm rot="-3783390">
            <a:off x="6375598" y="2818095"/>
            <a:ext cx="983825" cy="982914"/>
          </a:xfrm>
          <a:prstGeom prst="arc">
            <a:avLst>
              <a:gd name="adj1" fmla="val 14671582"/>
              <a:gd name="adj2" fmla="val 21423923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8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38" name="Google Shape;2638;p182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39" name="Google Shape;2639;p182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" name="Google Shape;2546;p180">
            <a:extLst>
              <a:ext uri="{FF2B5EF4-FFF2-40B4-BE49-F238E27FC236}">
                <a16:creationId xmlns:a16="http://schemas.microsoft.com/office/drawing/2014/main" id="{6250B859-E236-554C-4B37-02756515E5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547;p180">
            <a:extLst>
              <a:ext uri="{FF2B5EF4-FFF2-40B4-BE49-F238E27FC236}">
                <a16:creationId xmlns:a16="http://schemas.microsoft.com/office/drawing/2014/main" id="{B1F77E7C-184B-166F-4D68-11154C74DFDF}"/>
              </a:ext>
            </a:extLst>
          </p:cNvPr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4" name="Google Shape;2551;p180">
            <a:extLst>
              <a:ext uri="{FF2B5EF4-FFF2-40B4-BE49-F238E27FC236}">
                <a16:creationId xmlns:a16="http://schemas.microsoft.com/office/drawing/2014/main" id="{5CE5649A-55C4-CA6F-1429-F47553D4D12A}"/>
              </a:ext>
            </a:extLst>
          </p:cNvPr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2552;p180">
            <a:extLst>
              <a:ext uri="{FF2B5EF4-FFF2-40B4-BE49-F238E27FC236}">
                <a16:creationId xmlns:a16="http://schemas.microsoft.com/office/drawing/2014/main" id="{35F4637E-C98D-3D8C-3B7C-ECFB0817C318}"/>
              </a:ext>
            </a:extLst>
          </p:cNvPr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2553;p180">
            <a:extLst>
              <a:ext uri="{FF2B5EF4-FFF2-40B4-BE49-F238E27FC236}">
                <a16:creationId xmlns:a16="http://schemas.microsoft.com/office/drawing/2014/main" id="{36BD034A-E854-216B-1A08-5BBEB66E5428}"/>
              </a:ext>
            </a:extLst>
          </p:cNvPr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2555;p180">
            <a:extLst>
              <a:ext uri="{FF2B5EF4-FFF2-40B4-BE49-F238E27FC236}">
                <a16:creationId xmlns:a16="http://schemas.microsoft.com/office/drawing/2014/main" id="{C427C8DE-CB47-F11D-DE14-EB3B40178A03}"/>
              </a:ext>
            </a:extLst>
          </p:cNvPr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6;p180">
            <a:extLst>
              <a:ext uri="{FF2B5EF4-FFF2-40B4-BE49-F238E27FC236}">
                <a16:creationId xmlns:a16="http://schemas.microsoft.com/office/drawing/2014/main" id="{5881A209-4C43-4CAF-E0A5-F084B5B59C82}"/>
              </a:ext>
            </a:extLst>
          </p:cNvPr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57;p180">
            <a:extLst>
              <a:ext uri="{FF2B5EF4-FFF2-40B4-BE49-F238E27FC236}">
                <a16:creationId xmlns:a16="http://schemas.microsoft.com/office/drawing/2014/main" id="{5AF7DE85-BDEF-7142-000C-398586EF5359}"/>
              </a:ext>
            </a:extLst>
          </p:cNvPr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58;p180">
            <a:extLst>
              <a:ext uri="{FF2B5EF4-FFF2-40B4-BE49-F238E27FC236}">
                <a16:creationId xmlns:a16="http://schemas.microsoft.com/office/drawing/2014/main" id="{454C1744-AABA-63AA-6F46-410EC12AA577}"/>
              </a:ext>
            </a:extLst>
          </p:cNvPr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1" name="Google Shape;2564;p180">
            <a:extLst>
              <a:ext uri="{FF2B5EF4-FFF2-40B4-BE49-F238E27FC236}">
                <a16:creationId xmlns:a16="http://schemas.microsoft.com/office/drawing/2014/main" id="{FB38D0D7-91F6-4947-D502-7DA05CF2ACE8}"/>
              </a:ext>
            </a:extLst>
          </p:cNvPr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2565;p180">
            <a:extLst>
              <a:ext uri="{FF2B5EF4-FFF2-40B4-BE49-F238E27FC236}">
                <a16:creationId xmlns:a16="http://schemas.microsoft.com/office/drawing/2014/main" id="{A9059C55-49C2-B47F-F03C-78298792FA29}"/>
              </a:ext>
            </a:extLst>
          </p:cNvPr>
          <p:cNvCxnSpPr>
            <a:endCxn id="6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2568;p180">
            <a:extLst>
              <a:ext uri="{FF2B5EF4-FFF2-40B4-BE49-F238E27FC236}">
                <a16:creationId xmlns:a16="http://schemas.microsoft.com/office/drawing/2014/main" id="{16A76D64-52D7-FE28-9264-F1BCF0A90809}"/>
              </a:ext>
            </a:extLst>
          </p:cNvPr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902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9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443" name="Google Shape;144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9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40" t="14103" r="12681" b="17395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9"/>
          <p:cNvSpPr txBox="1"/>
          <p:nvPr/>
        </p:nvSpPr>
        <p:spPr>
          <a:xfrm>
            <a:off x="3866520" y="1284394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446" name="Google Shape;1446;p119"/>
          <p:cNvSpPr txBox="1"/>
          <p:nvPr/>
        </p:nvSpPr>
        <p:spPr>
          <a:xfrm>
            <a:off x="5923093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447" name="Google Shape;1447;p119"/>
          <p:cNvSpPr txBox="1"/>
          <p:nvPr/>
        </p:nvSpPr>
        <p:spPr>
          <a:xfrm>
            <a:off x="1710750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448" name="Google Shape;1448;p119"/>
          <p:cNvSpPr txBox="1"/>
          <p:nvPr/>
        </p:nvSpPr>
        <p:spPr>
          <a:xfrm>
            <a:off x="5515644" y="1212472"/>
            <a:ext cx="2090013" cy="661099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449" name="Google Shape;1449;p119"/>
          <p:cNvSpPr txBox="1"/>
          <p:nvPr/>
        </p:nvSpPr>
        <p:spPr>
          <a:xfrm>
            <a:off x="6066020" y="4008940"/>
            <a:ext cx="1694304" cy="623370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450" name="Google Shape;1450;p119"/>
          <p:cNvSpPr txBox="1"/>
          <p:nvPr/>
        </p:nvSpPr>
        <p:spPr>
          <a:xfrm>
            <a:off x="909021" y="4100778"/>
            <a:ext cx="2235548" cy="479041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451" name="Google Shape;1451;p119"/>
          <p:cNvSpPr/>
          <p:nvPr/>
        </p:nvSpPr>
        <p:spPr>
          <a:xfrm>
            <a:off x="564438" y="3497140"/>
            <a:ext cx="2679328" cy="1217532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340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533" name="Google Shape;2533;p179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534" name="Google Shape;2534;p179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35" name="Google Shape;2535;p179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179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179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8" name="Google Shape;2538;p179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39" name="Google Shape;2539;p179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40" name="Google Shape;2540;p179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541" name="Google Shape;2541;p179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4" name="Google Shape;2644;p183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646" name="Google Shape;2646;p183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47" name="Google Shape;2647;p183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48" name="Google Shape;2648;p183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83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83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1" name="Google Shape;2651;p183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52" name="Google Shape;2652;p183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53" name="Google Shape;2653;p183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54" name="Google Shape;2654;p183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55" name="Google Shape;2655;p183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56" name="Google Shape;2656;p183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 dirty="0">
              <a:latin typeface="+mn-lt"/>
            </a:endParaRPr>
          </a:p>
        </p:txBody>
      </p:sp>
      <p:sp>
        <p:nvSpPr>
          <p:cNvPr id="2657" name="Google Shape;2657;p183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58" name="Google Shape;2658;p183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 dirty="0">
              <a:latin typeface="+mn-lt"/>
            </a:endParaRPr>
          </a:p>
        </p:txBody>
      </p:sp>
      <p:sp>
        <p:nvSpPr>
          <p:cNvPr id="2659" name="Google Shape;2659;p183"/>
          <p:cNvSpPr/>
          <p:nvPr/>
        </p:nvSpPr>
        <p:spPr>
          <a:xfrm>
            <a:off x="2392846" y="2359347"/>
            <a:ext cx="3212824" cy="21281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" name="Google Shape;2664;p184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666" name="Google Shape;2666;p184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67" name="Google Shape;2667;p184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68" name="Google Shape;2668;p184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84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84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1" name="Google Shape;2671;p184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72" name="Google Shape;2672;p184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73" name="Google Shape;2673;p184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74" name="Google Shape;2674;p184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75" name="Google Shape;2675;p184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</a:t>
            </a:r>
            <a:endParaRPr sz="500" dirty="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reduction</a:t>
            </a:r>
            <a:endParaRPr sz="500" dirty="0">
              <a:latin typeface="+mn-lt"/>
            </a:endParaRPr>
          </a:p>
        </p:txBody>
      </p:sp>
      <p:sp>
        <p:nvSpPr>
          <p:cNvPr id="2676" name="Google Shape;2676;p184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Operational </a:t>
            </a:r>
            <a:endParaRPr sz="500" dirty="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degradation</a:t>
            </a:r>
            <a:endParaRPr sz="500" dirty="0">
              <a:latin typeface="+mn-lt"/>
            </a:endParaRPr>
          </a:p>
        </p:txBody>
      </p:sp>
      <p:sp>
        <p:nvSpPr>
          <p:cNvPr id="2677" name="Google Shape;2677;p184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78" name="Google Shape;2678;p184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79" name="Google Shape;2679;p184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sp>
        <p:nvSpPr>
          <p:cNvPr id="2680" name="Google Shape;2680;p184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81" name="Google Shape;2681;p184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cxnSp>
        <p:nvCxnSpPr>
          <p:cNvPr id="2682" name="Google Shape;2682;p184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83" name="Google Shape;2683;p184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9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p185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690" name="Google Shape;2690;p185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91" name="Google Shape;2691;p185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92" name="Google Shape;2692;p185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85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185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5" name="Google Shape;2695;p185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96" name="Google Shape;2696;p185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97" name="Google Shape;2697;p185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98" name="Google Shape;2698;p185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99" name="Google Shape;2699;p185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reduction</a:t>
            </a:r>
            <a:endParaRPr sz="500">
              <a:latin typeface="+mn-lt"/>
            </a:endParaRPr>
          </a:p>
        </p:txBody>
      </p:sp>
      <p:sp>
        <p:nvSpPr>
          <p:cNvPr id="2700" name="Google Shape;2700;p185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Operational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degradation</a:t>
            </a:r>
            <a:endParaRPr sz="500">
              <a:latin typeface="+mn-lt"/>
            </a:endParaRPr>
          </a:p>
        </p:txBody>
      </p:sp>
      <p:sp>
        <p:nvSpPr>
          <p:cNvPr id="2701" name="Google Shape;2701;p185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702" name="Google Shape;2702;p185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sp>
        <p:nvSpPr>
          <p:cNvPr id="2703" name="Google Shape;2703;p185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704" name="Google Shape;2704;p185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cxnSp>
        <p:nvCxnSpPr>
          <p:cNvPr id="2705" name="Google Shape;2705;p185"/>
          <p:cNvCxnSpPr/>
          <p:nvPr/>
        </p:nvCxnSpPr>
        <p:spPr>
          <a:xfrm>
            <a:off x="5903625" y="3250096"/>
            <a:ext cx="879831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06" name="Google Shape;2706;p185"/>
          <p:cNvSpPr/>
          <p:nvPr/>
        </p:nvSpPr>
        <p:spPr>
          <a:xfrm>
            <a:off x="6895090" y="2217713"/>
            <a:ext cx="1878676" cy="2064766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Enabling </a:t>
            </a: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b="1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nd</a:t>
            </a: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life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requires enhancing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HW reliability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b="1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See </a:t>
            </a:r>
            <a:r>
              <a:rPr lang="en" u="sng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paper</a:t>
            </a: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for case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study on storage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reliability using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SSD overprovisioning</a:t>
            </a:r>
            <a:endParaRPr sz="400">
              <a:latin typeface="+mn-lt"/>
            </a:endParaRPr>
          </a:p>
        </p:txBody>
      </p:sp>
      <p:sp>
        <p:nvSpPr>
          <p:cNvPr id="2707" name="Google Shape;2707;p185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2708" name="Google Shape;2708;p185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09" name="Google Shape;2709;p185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165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46" name="Google Shape;2346;p165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47" name="Google Shape;2347;p165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pic>
        <p:nvPicPr>
          <p:cNvPr id="2348" name="Google Shape;2348;p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1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66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56" name="Google Shape;2356;p166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57" name="Google Shape;2357;p166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58" name="Google Shape;2358;p166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59" name="Google Shape;2359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166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167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68" name="Google Shape;2368;p167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69" name="Google Shape;2369;p167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70" name="Google Shape;2370;p167"/>
          <p:cNvSpPr txBox="1"/>
          <p:nvPr/>
        </p:nvSpPr>
        <p:spPr>
          <a:xfrm>
            <a:off x="6304742" y="902843"/>
            <a:ext cx="2524200" cy="2154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Open-source!</a:t>
            </a:r>
            <a:endParaRPr sz="500"/>
          </a:p>
        </p:txBody>
      </p:sp>
      <p:sp>
        <p:nvSpPr>
          <p:cNvPr id="2371" name="Google Shape;2371;p167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72" name="Google Shape;2372;p167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078" y="3737991"/>
            <a:ext cx="1029271" cy="102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167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5" name="Google Shape;2375;p167" descr="Graphical user interface,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5377" b="15074"/>
          <a:stretch/>
        </p:blipFill>
        <p:spPr>
          <a:xfrm>
            <a:off x="6304742" y="1242598"/>
            <a:ext cx="2456580" cy="244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68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83" name="Google Shape;2383;p168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16674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/>
          </a:p>
        </p:txBody>
      </p:sp>
      <p:sp>
        <p:nvSpPr>
          <p:cNvPr id="2384" name="Google Shape;2384;p168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85" name="Google Shape;2385;p168"/>
          <p:cNvSpPr txBox="1"/>
          <p:nvPr/>
        </p:nvSpPr>
        <p:spPr>
          <a:xfrm>
            <a:off x="6304742" y="902843"/>
            <a:ext cx="2524200" cy="2154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Open-source!</a:t>
            </a:r>
            <a:endParaRPr sz="500"/>
          </a:p>
        </p:txBody>
      </p:sp>
      <p:sp>
        <p:nvSpPr>
          <p:cNvPr id="2386" name="Google Shape;2386;p168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87" name="Google Shape;2387;p168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078" y="3737991"/>
            <a:ext cx="1029271" cy="102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68"/>
          <p:cNvSpPr txBox="1"/>
          <p:nvPr/>
        </p:nvSpPr>
        <p:spPr>
          <a:xfrm>
            <a:off x="628650" y="3614028"/>
            <a:ext cx="52056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-US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lang="en-US"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SSD provisioning</a:t>
            </a:r>
            <a:endParaRPr sz="1400" b="1" i="0" u="none" strike="noStrike" cap="none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0" name="Google Shape;2390;p168" descr="Graphical user interface,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5377" b="15074"/>
          <a:stretch/>
        </p:blipFill>
        <p:spPr>
          <a:xfrm>
            <a:off x="6304742" y="1242598"/>
            <a:ext cx="2456580" cy="2441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168"/>
          <p:cNvSpPr txBox="1"/>
          <p:nvPr/>
        </p:nvSpPr>
        <p:spPr>
          <a:xfrm>
            <a:off x="6694004" y="372420"/>
            <a:ext cx="2219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 sz="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7" y="2519450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EF1E06-7CB7-0F06-1004-E829DA308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0588"/>
              </p:ext>
            </p:extLst>
          </p:nvPr>
        </p:nvGraphicFramePr>
        <p:xfrm>
          <a:off x="1284194" y="1229963"/>
          <a:ext cx="6836910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93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9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6C025-847F-49EF-9A99-B661E12D1D03}"/>
              </a:ext>
            </a:extLst>
          </p:cNvPr>
          <p:cNvSpPr/>
          <p:nvPr/>
        </p:nvSpPr>
        <p:spPr>
          <a:xfrm>
            <a:off x="181583" y="2352311"/>
            <a:ext cx="8696528" cy="2608556"/>
          </a:xfrm>
          <a:prstGeom prst="rect">
            <a:avLst/>
          </a:prstGeom>
          <a:solidFill>
            <a:schemeClr val="bg1">
              <a:alpha val="55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41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2610</Words>
  <Application>Microsoft Macintosh PowerPoint</Application>
  <PresentationFormat>On-screen Show (16:9)</PresentationFormat>
  <Paragraphs>682</Paragraphs>
  <Slides>65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Helvetica Neue</vt:lpstr>
      <vt:lpstr>FreightSansLFPro</vt:lpstr>
      <vt:lpstr>FreightSansLFPro SmBd</vt:lpstr>
      <vt:lpstr>Calibri</vt:lpstr>
      <vt:lpstr>Cambria Math</vt:lpstr>
      <vt:lpstr>Arial</vt:lpstr>
      <vt:lpstr>Simple Light</vt:lpstr>
      <vt:lpstr>White</vt:lpstr>
      <vt:lpstr>Office Theme</vt:lpstr>
      <vt:lpstr>ACT: Architectural Carbon Modeling Tools</vt:lpstr>
      <vt:lpstr>ACT Tutorial: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carbon accounting methodologies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Tenets of Environmental Design</vt:lpstr>
      <vt:lpstr>Tenets of Environmental Design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Tenets of Environmental Design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Tenets of Environmental Design</vt:lpstr>
      <vt:lpstr>PowerPoint Presentation</vt:lpstr>
      <vt:lpstr>PowerPoint Presentation</vt:lpstr>
      <vt:lpstr>PowerPoint Presentation</vt:lpstr>
      <vt:lpstr>PowerPoint Presentation</vt:lpstr>
      <vt:lpstr>This work: ACT</vt:lpstr>
      <vt:lpstr>This work: ACT</vt:lpstr>
      <vt:lpstr>This work: ACT</vt:lpstr>
      <vt:lpstr>Thank you! </vt:lpstr>
      <vt:lpstr>ACT Tutorial: Today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82</cp:revision>
  <dcterms:modified xsi:type="dcterms:W3CDTF">2022-09-27T20:48:42Z</dcterms:modified>
  <cp:category/>
</cp:coreProperties>
</file>